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96" y="-534"/>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xmlns="" val="39093488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Introduce ourselves</a:t>
            </a:r>
          </a:p>
          <a:p>
            <a:pPr>
              <a:spcBef>
                <a:spcPts val="0"/>
              </a:spcBef>
              <a:buNone/>
            </a:pPr>
            <a:endParaRPr/>
          </a:p>
        </p:txBody>
      </p:sp>
    </p:spTree>
    <p:extLst>
      <p:ext uri="{BB962C8B-B14F-4D97-AF65-F5344CB8AC3E}">
        <p14:creationId xmlns:p14="http://schemas.microsoft.com/office/powerpoint/2010/main" xmlns="" val="2123396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1100848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1038202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2715942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1413503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935723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1307838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3324534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2006316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594279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2400308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 name="Shape 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2386479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For more detailed requirements, please refer to our design doc</a:t>
            </a:r>
          </a:p>
        </p:txBody>
      </p:sp>
    </p:spTree>
    <p:extLst>
      <p:ext uri="{BB962C8B-B14F-4D97-AF65-F5344CB8AC3E}">
        <p14:creationId xmlns:p14="http://schemas.microsoft.com/office/powerpoint/2010/main" xmlns="" val="69811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Requirements by Daniel Riechers</a:t>
            </a:r>
          </a:p>
        </p:txBody>
      </p:sp>
    </p:spTree>
    <p:extLst>
      <p:ext uri="{BB962C8B-B14F-4D97-AF65-F5344CB8AC3E}">
        <p14:creationId xmlns:p14="http://schemas.microsoft.com/office/powerpoint/2010/main" xmlns="" val="1390092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3220794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1252980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450708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1753695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2943801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3125461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10998752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3" name="Shape 2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1326623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Our solution to this problem is COGS. COGS is an all encompassing web based solution that aims to streamline the grading process. It will contain features that will allow for optimized grading, automatic testing, cheating detection, and grade storage. We will discuss all of these in more detail in the following slides.</a:t>
            </a:r>
          </a:p>
        </p:txBody>
      </p:sp>
    </p:spTree>
    <p:extLst>
      <p:ext uri="{BB962C8B-B14F-4D97-AF65-F5344CB8AC3E}">
        <p14:creationId xmlns:p14="http://schemas.microsoft.com/office/powerpoint/2010/main" xmlns="" val="93021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1884075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Constraints and Such by Zach Lones</a:t>
            </a:r>
          </a:p>
          <a:p>
            <a:pPr rtl="0">
              <a:spcBef>
                <a:spcPts val="0"/>
              </a:spcBef>
              <a:buNone/>
            </a:pPr>
            <a:r>
              <a:rPr lang="en"/>
              <a:t>For resources, we will require a Virtual Machine on the ISU Network. This would allow the system to be built from scratch from a creation script.</a:t>
            </a:r>
          </a:p>
          <a:p>
            <a:pPr rtl="0">
              <a:spcBef>
                <a:spcPts val="0"/>
              </a:spcBef>
              <a:buNone/>
            </a:pPr>
            <a:r>
              <a:rPr lang="en"/>
              <a:t>As for risks, we’re taking measures to prevent any security risks on the system. Because we’re running Student code, some malicious code could hurt the system, so we’ve taken steps to not let that happen.</a:t>
            </a:r>
          </a:p>
          <a:p>
            <a:pPr rtl="0">
              <a:spcBef>
                <a:spcPts val="0"/>
              </a:spcBef>
              <a:buNone/>
            </a:pPr>
            <a:r>
              <a:rPr lang="en"/>
              <a:t>Because we’re hosting Student data and grades, we need to remain aware of ISU’s policies related to the handling of that data.</a:t>
            </a:r>
          </a:p>
          <a:p>
            <a:pPr>
              <a:spcBef>
                <a:spcPts val="0"/>
              </a:spcBef>
              <a:buNone/>
            </a:pPr>
            <a:r>
              <a:rPr lang="en"/>
              <a:t>Finally, because Blackboard is garbo, but we’ve promised some integration, we need to find a way to connect our system to it.</a:t>
            </a:r>
          </a:p>
        </p:txBody>
      </p:sp>
    </p:spTree>
    <p:extLst>
      <p:ext uri="{BB962C8B-B14F-4D97-AF65-F5344CB8AC3E}">
        <p14:creationId xmlns:p14="http://schemas.microsoft.com/office/powerpoint/2010/main" xmlns="" val="1540787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1754377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3684763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3787799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2953427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0" name="Shape 10"/>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11" name="Shape 1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360"/>
              </a:spcBef>
              <a:buSzPct val="100000"/>
              <a:buNone/>
              <a:defRPr sz="1800"/>
            </a:lvl1pPr>
          </a:lstStyle>
          <a:p>
            <a:endParaRPr/>
          </a:p>
        </p:txBody>
      </p:sp>
      <p:sp>
        <p:nvSpPr>
          <p:cNvPr id="26" name="Shape 2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
        <p:nvSpPr>
          <p:cNvPr id="7" name="Shape 7"/>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pPr>
                <a:spcBef>
                  <a:spcPts val="0"/>
                </a:spcBef>
                <a:buNone/>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685800" y="1571417"/>
            <a:ext cx="7772400" cy="1159799"/>
          </a:xfrm>
          <a:prstGeom prst="rect">
            <a:avLst/>
          </a:prstGeom>
        </p:spPr>
        <p:txBody>
          <a:bodyPr lIns="91425" tIns="91425" rIns="91425" bIns="91425" anchor="b" anchorCtr="0">
            <a:noAutofit/>
          </a:bodyPr>
          <a:lstStyle/>
          <a:p>
            <a:pPr rtl="0">
              <a:spcBef>
                <a:spcPts val="0"/>
              </a:spcBef>
              <a:buNone/>
            </a:pPr>
            <a:r>
              <a:rPr lang="en" sz="4200" b="0"/>
              <a:t>Central Online Grading System</a:t>
            </a:r>
          </a:p>
          <a:p>
            <a:pPr lvl="0" rtl="0">
              <a:spcBef>
                <a:spcPts val="0"/>
              </a:spcBef>
              <a:buNone/>
            </a:pPr>
            <a:r>
              <a:rPr lang="en" sz="4200" b="0"/>
              <a:t>COGS</a:t>
            </a:r>
          </a:p>
        </p:txBody>
      </p:sp>
      <p:sp>
        <p:nvSpPr>
          <p:cNvPr id="31" name="Shape 31"/>
          <p:cNvSpPr txBox="1">
            <a:spLocks noGrp="1"/>
          </p:cNvSpPr>
          <p:nvPr>
            <p:ph type="subTitle" idx="1"/>
          </p:nvPr>
        </p:nvSpPr>
        <p:spPr>
          <a:xfrm>
            <a:off x="685800" y="2840053"/>
            <a:ext cx="7772400" cy="784799"/>
          </a:xfrm>
          <a:prstGeom prst="rect">
            <a:avLst/>
          </a:prstGeom>
        </p:spPr>
        <p:txBody>
          <a:bodyPr lIns="91425" tIns="91425" rIns="91425" bIns="91425" anchor="t" anchorCtr="0">
            <a:noAutofit/>
          </a:bodyPr>
          <a:lstStyle/>
          <a:p>
            <a:pPr>
              <a:spcBef>
                <a:spcPts val="0"/>
              </a:spcBef>
              <a:buNone/>
            </a:pPr>
            <a:r>
              <a:rPr lang="en" dirty="0" smtClean="0"/>
              <a:t>Dec15-21</a:t>
            </a:r>
          </a:p>
          <a:p>
            <a:pPr>
              <a:spcBef>
                <a:spcPts val="0"/>
              </a:spcBef>
              <a:buNone/>
            </a:pPr>
            <a:endParaRPr lang="en" dirty="0" smtClean="0"/>
          </a:p>
          <a:p>
            <a:r>
              <a:rPr lang="en-US" dirty="0" smtClean="0"/>
              <a:t>dec1521.sd.ece.iastate.edu</a:t>
            </a:r>
            <a:endParaRPr lang="en" dirty="0"/>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solidFill>
                  <a:srgbClr val="000000"/>
                </a:solidFill>
              </a:rPr>
              <a:t>Detailed Design - Front End</a:t>
            </a:r>
          </a:p>
        </p:txBody>
      </p:sp>
      <p:sp>
        <p:nvSpPr>
          <p:cNvPr id="98" name="Shape 98"/>
          <p:cNvSpPr txBox="1">
            <a:spLocks noGrp="1"/>
          </p:cNvSpPr>
          <p:nvPr>
            <p:ph type="body" idx="1"/>
          </p:nvPr>
        </p:nvSpPr>
        <p:spPr>
          <a:xfrm>
            <a:off x="609600" y="1352550"/>
            <a:ext cx="8229600" cy="3725699"/>
          </a:xfrm>
          <a:prstGeom prst="rect">
            <a:avLst/>
          </a:prstGeom>
        </p:spPr>
        <p:txBody>
          <a:bodyPr lIns="91425" tIns="91425" rIns="91425" bIns="91425" anchor="t" anchorCtr="0">
            <a:noAutofit/>
          </a:bodyPr>
          <a:lstStyle/>
          <a:p>
            <a:pPr marL="457200" lvl="0" indent="-419100" rtl="0">
              <a:spcBef>
                <a:spcPts val="0"/>
              </a:spcBef>
              <a:buClr>
                <a:srgbClr val="000000"/>
              </a:buClr>
              <a:buSzPct val="100000"/>
              <a:buFont typeface="Arial"/>
              <a:buChar char="●"/>
            </a:pPr>
            <a:r>
              <a:rPr lang="en">
                <a:solidFill>
                  <a:srgbClr val="000000"/>
                </a:solidFill>
              </a:rPr>
              <a:t>Zend Controllers</a:t>
            </a:r>
          </a:p>
          <a:p>
            <a:pPr marL="914400" lvl="1" indent="-381000" rtl="0">
              <a:spcBef>
                <a:spcPts val="0"/>
              </a:spcBef>
              <a:buClr>
                <a:srgbClr val="000000"/>
              </a:buClr>
              <a:buSzPct val="80000"/>
              <a:buFont typeface="Courier New"/>
              <a:buChar char="o"/>
            </a:pPr>
            <a:r>
              <a:rPr lang="en">
                <a:solidFill>
                  <a:srgbClr val="000000"/>
                </a:solidFill>
              </a:rPr>
              <a:t>M-V-</a:t>
            </a:r>
            <a:r>
              <a:rPr lang="en" b="1" i="1" u="sng">
                <a:solidFill>
                  <a:srgbClr val="000000"/>
                </a:solidFill>
              </a:rPr>
              <a:t>C</a:t>
            </a:r>
          </a:p>
          <a:p>
            <a:pPr marL="914400" lvl="1" indent="-381000" rtl="0">
              <a:spcBef>
                <a:spcPts val="0"/>
              </a:spcBef>
              <a:buClr>
                <a:srgbClr val="000000"/>
              </a:buClr>
              <a:buSzPct val="80000"/>
              <a:buFont typeface="Courier New"/>
              <a:buChar char="o"/>
            </a:pPr>
            <a:r>
              <a:rPr lang="en">
                <a:solidFill>
                  <a:srgbClr val="000000"/>
                </a:solidFill>
              </a:rPr>
              <a:t>The “Brains” of the Front End</a:t>
            </a:r>
          </a:p>
          <a:p>
            <a:pPr marL="914400" lvl="1" indent="-381000" rtl="0">
              <a:spcBef>
                <a:spcPts val="0"/>
              </a:spcBef>
              <a:buClr>
                <a:srgbClr val="000000"/>
              </a:buClr>
              <a:buSzPct val="80000"/>
              <a:buFont typeface="Courier New"/>
              <a:buChar char="o"/>
            </a:pPr>
            <a:r>
              <a:rPr lang="en">
                <a:solidFill>
                  <a:srgbClr val="000000"/>
                </a:solidFill>
              </a:rPr>
              <a:t>Communicates with Back End</a:t>
            </a:r>
          </a:p>
          <a:p>
            <a:pPr marL="914400" lvl="1" indent="-381000" rtl="0">
              <a:spcBef>
                <a:spcPts val="0"/>
              </a:spcBef>
              <a:buClr>
                <a:srgbClr val="000000"/>
              </a:buClr>
              <a:buSzPct val="80000"/>
              <a:buFont typeface="Courier New"/>
              <a:buChar char="o"/>
            </a:pPr>
            <a:r>
              <a:rPr lang="en">
                <a:solidFill>
                  <a:srgbClr val="000000"/>
                </a:solidFill>
              </a:rPr>
              <a:t>Forms, Plugins, Modules</a:t>
            </a:r>
          </a:p>
          <a:p>
            <a:pPr marL="457200" lvl="0" indent="0" rtl="0">
              <a:spcBef>
                <a:spcPts val="0"/>
              </a:spcBef>
              <a:buNone/>
            </a:pPr>
            <a:endParaRPr>
              <a:solidFill>
                <a:srgbClr val="000000"/>
              </a:solidFill>
            </a:endParaRPr>
          </a:p>
        </p:txBody>
      </p:sp>
      <p:pic>
        <p:nvPicPr>
          <p:cNvPr id="6" name="Shape 89"/>
          <p:cNvPicPr preferRelativeResize="0"/>
          <p:nvPr/>
        </p:nvPicPr>
        <p:blipFill>
          <a:blip r:embed="rId3">
            <a:alphaModFix/>
          </a:blip>
          <a:stretch>
            <a:fillRect/>
          </a:stretch>
        </p:blipFill>
        <p:spPr>
          <a:xfrm>
            <a:off x="6228901" y="1063375"/>
            <a:ext cx="2186724" cy="3430987"/>
          </a:xfrm>
          <a:prstGeom prst="rect">
            <a:avLst/>
          </a:prstGeom>
          <a:noFill/>
          <a:ln>
            <a:noFill/>
          </a:ln>
        </p:spPr>
      </p:pic>
      <p:sp>
        <p:nvSpPr>
          <p:cNvPr id="99" name="Shape 99"/>
          <p:cNvSpPr/>
          <p:nvPr/>
        </p:nvSpPr>
        <p:spPr>
          <a:xfrm>
            <a:off x="6055743" y="2277371"/>
            <a:ext cx="2700068" cy="828136"/>
          </a:xfrm>
          <a:prstGeom prst="rect">
            <a:avLst/>
          </a:prstGeom>
          <a:noFill/>
          <a:ln w="19050" cap="flat">
            <a:solidFill>
              <a:srgbClr val="38761D"/>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solidFill>
                  <a:srgbClr val="000000"/>
                </a:solidFill>
              </a:rPr>
              <a:t>Detailed Design - Front End</a:t>
            </a:r>
          </a:p>
        </p:txBody>
      </p:sp>
      <p:sp>
        <p:nvSpPr>
          <p:cNvPr id="106" name="Shape 106"/>
          <p:cNvSpPr txBox="1">
            <a:spLocks noGrp="1"/>
          </p:cNvSpPr>
          <p:nvPr>
            <p:ph type="body" idx="1"/>
          </p:nvPr>
        </p:nvSpPr>
        <p:spPr>
          <a:xfrm>
            <a:off x="609600" y="1352550"/>
            <a:ext cx="8229600" cy="3725699"/>
          </a:xfrm>
          <a:prstGeom prst="rect">
            <a:avLst/>
          </a:prstGeom>
        </p:spPr>
        <p:txBody>
          <a:bodyPr lIns="91425" tIns="91425" rIns="91425" bIns="91425" anchor="t" anchorCtr="0">
            <a:noAutofit/>
          </a:bodyPr>
          <a:lstStyle/>
          <a:p>
            <a:pPr marL="457200" lvl="0" indent="-419100" rtl="0">
              <a:spcBef>
                <a:spcPts val="0"/>
              </a:spcBef>
              <a:buClr>
                <a:srgbClr val="000000"/>
              </a:buClr>
              <a:buSzPct val="100000"/>
              <a:buFont typeface="Arial"/>
              <a:buChar char="●"/>
            </a:pPr>
            <a:r>
              <a:rPr lang="en">
                <a:solidFill>
                  <a:srgbClr val="000000"/>
                </a:solidFill>
              </a:rPr>
              <a:t>Doctrine 2 Database</a:t>
            </a:r>
          </a:p>
          <a:p>
            <a:pPr marL="914400" lvl="1" indent="-381000" rtl="0">
              <a:spcBef>
                <a:spcPts val="0"/>
              </a:spcBef>
              <a:buClr>
                <a:srgbClr val="000000"/>
              </a:buClr>
              <a:buSzPct val="80000"/>
              <a:buFont typeface="Courier New"/>
              <a:buChar char="o"/>
            </a:pPr>
            <a:r>
              <a:rPr lang="en" b="1" i="1" u="sng">
                <a:solidFill>
                  <a:srgbClr val="000000"/>
                </a:solidFill>
              </a:rPr>
              <a:t>M</a:t>
            </a:r>
            <a:r>
              <a:rPr lang="en">
                <a:solidFill>
                  <a:srgbClr val="000000"/>
                </a:solidFill>
              </a:rPr>
              <a:t>-V-C</a:t>
            </a:r>
          </a:p>
          <a:p>
            <a:pPr marL="914400" lvl="1" indent="-381000" rtl="0">
              <a:spcBef>
                <a:spcPts val="0"/>
              </a:spcBef>
              <a:buClr>
                <a:srgbClr val="000000"/>
              </a:buClr>
              <a:buSzPct val="80000"/>
              <a:buFont typeface="Courier New"/>
              <a:buChar char="o"/>
            </a:pPr>
            <a:r>
              <a:rPr lang="en">
                <a:solidFill>
                  <a:srgbClr val="000000"/>
                </a:solidFill>
              </a:rPr>
              <a:t>MySQL</a:t>
            </a:r>
          </a:p>
          <a:p>
            <a:pPr marL="914400" lvl="1" indent="-381000" rtl="0">
              <a:spcBef>
                <a:spcPts val="0"/>
              </a:spcBef>
              <a:buClr>
                <a:srgbClr val="000000"/>
              </a:buClr>
              <a:buSzPct val="80000"/>
              <a:buFont typeface="Courier New"/>
              <a:buChar char="o"/>
            </a:pPr>
            <a:r>
              <a:rPr lang="en">
                <a:solidFill>
                  <a:srgbClr val="000000"/>
                </a:solidFill>
              </a:rPr>
              <a:t>Object Oriented</a:t>
            </a:r>
          </a:p>
          <a:p>
            <a:pPr marL="914400" lvl="1" indent="-381000" rtl="0">
              <a:spcBef>
                <a:spcPts val="0"/>
              </a:spcBef>
              <a:buClr>
                <a:srgbClr val="000000"/>
              </a:buClr>
              <a:buSzPct val="80000"/>
              <a:buFont typeface="Courier New"/>
              <a:buChar char="o"/>
            </a:pPr>
            <a:r>
              <a:rPr lang="en">
                <a:solidFill>
                  <a:srgbClr val="000000"/>
                </a:solidFill>
              </a:rPr>
              <a:t>Lazy loading</a:t>
            </a:r>
          </a:p>
          <a:p>
            <a:pPr marL="914400" lvl="1" indent="-381000" rtl="0">
              <a:spcBef>
                <a:spcPts val="0"/>
              </a:spcBef>
              <a:buClr>
                <a:srgbClr val="000000"/>
              </a:buClr>
              <a:buSzPct val="80000"/>
              <a:buFont typeface="Courier New"/>
              <a:buChar char="o"/>
            </a:pPr>
            <a:r>
              <a:rPr lang="en">
                <a:solidFill>
                  <a:srgbClr val="000000"/>
                </a:solidFill>
              </a:rPr>
              <a:t>Custom Macros</a:t>
            </a:r>
          </a:p>
          <a:p>
            <a:pPr marL="914400" lvl="1" indent="-381000" rtl="0">
              <a:spcBef>
                <a:spcPts val="0"/>
              </a:spcBef>
              <a:buClr>
                <a:srgbClr val="000000"/>
              </a:buClr>
              <a:buSzPct val="80000"/>
              <a:buFont typeface="Courier New"/>
              <a:buChar char="o"/>
            </a:pPr>
            <a:r>
              <a:rPr lang="en">
                <a:solidFill>
                  <a:srgbClr val="000000"/>
                </a:solidFill>
              </a:rPr>
              <a:t>Auto Hydration</a:t>
            </a:r>
          </a:p>
          <a:p>
            <a:pPr marL="457200" lvl="0" indent="0" rtl="0">
              <a:spcBef>
                <a:spcPts val="0"/>
              </a:spcBef>
              <a:buNone/>
            </a:pPr>
            <a:endParaRPr>
              <a:solidFill>
                <a:srgbClr val="000000"/>
              </a:solidFill>
            </a:endParaRPr>
          </a:p>
        </p:txBody>
      </p:sp>
      <p:pic>
        <p:nvPicPr>
          <p:cNvPr id="6" name="Shape 89"/>
          <p:cNvPicPr preferRelativeResize="0"/>
          <p:nvPr/>
        </p:nvPicPr>
        <p:blipFill>
          <a:blip r:embed="rId3">
            <a:alphaModFix/>
          </a:blip>
          <a:stretch>
            <a:fillRect/>
          </a:stretch>
        </p:blipFill>
        <p:spPr>
          <a:xfrm>
            <a:off x="6228901" y="1063375"/>
            <a:ext cx="2186724" cy="3430987"/>
          </a:xfrm>
          <a:prstGeom prst="rect">
            <a:avLst/>
          </a:prstGeom>
          <a:noFill/>
          <a:ln>
            <a:noFill/>
          </a:ln>
        </p:spPr>
      </p:pic>
      <p:sp>
        <p:nvSpPr>
          <p:cNvPr id="107" name="Shape 107"/>
          <p:cNvSpPr/>
          <p:nvPr/>
        </p:nvSpPr>
        <p:spPr>
          <a:xfrm>
            <a:off x="6211019" y="3019245"/>
            <a:ext cx="2501660" cy="791558"/>
          </a:xfrm>
          <a:prstGeom prst="rect">
            <a:avLst/>
          </a:prstGeom>
          <a:noFill/>
          <a:ln w="19050" cap="flat">
            <a:solidFill>
              <a:srgbClr val="38761D"/>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solidFill>
                  <a:srgbClr val="000000"/>
                </a:solidFill>
              </a:rPr>
              <a:t>Detailed Design - Front End</a:t>
            </a:r>
          </a:p>
        </p:txBody>
      </p:sp>
      <p:sp>
        <p:nvSpPr>
          <p:cNvPr id="114" name="Shape 114"/>
          <p:cNvSpPr txBox="1">
            <a:spLocks noGrp="1"/>
          </p:cNvSpPr>
          <p:nvPr>
            <p:ph type="body" idx="1"/>
          </p:nvPr>
        </p:nvSpPr>
        <p:spPr>
          <a:xfrm>
            <a:off x="609600" y="1352550"/>
            <a:ext cx="8229600" cy="3725699"/>
          </a:xfrm>
          <a:prstGeom prst="rect">
            <a:avLst/>
          </a:prstGeom>
        </p:spPr>
        <p:txBody>
          <a:bodyPr lIns="91425" tIns="91425" rIns="91425" bIns="91425" anchor="t" anchorCtr="0">
            <a:noAutofit/>
          </a:bodyPr>
          <a:lstStyle/>
          <a:p>
            <a:pPr marL="457200" lvl="0" indent="-419100" rtl="0">
              <a:spcBef>
                <a:spcPts val="0"/>
              </a:spcBef>
              <a:buClr>
                <a:srgbClr val="000000"/>
              </a:buClr>
              <a:buSzPct val="100000"/>
              <a:buFont typeface="Arial"/>
              <a:buChar char="●"/>
            </a:pPr>
            <a:r>
              <a:rPr lang="en">
                <a:solidFill>
                  <a:srgbClr val="000000"/>
                </a:solidFill>
              </a:rPr>
              <a:t>ZendFramework Views</a:t>
            </a:r>
          </a:p>
          <a:p>
            <a:pPr marL="914400" lvl="1" indent="-381000" rtl="0">
              <a:spcBef>
                <a:spcPts val="0"/>
              </a:spcBef>
              <a:buClr>
                <a:srgbClr val="000000"/>
              </a:buClr>
              <a:buSzPct val="80000"/>
              <a:buFont typeface="Courier New"/>
              <a:buChar char="o"/>
            </a:pPr>
            <a:r>
              <a:rPr lang="en">
                <a:solidFill>
                  <a:srgbClr val="000000"/>
                </a:solidFill>
              </a:rPr>
              <a:t>M-</a:t>
            </a:r>
            <a:r>
              <a:rPr lang="en" b="1" i="1" u="sng">
                <a:solidFill>
                  <a:srgbClr val="000000"/>
                </a:solidFill>
              </a:rPr>
              <a:t>V</a:t>
            </a:r>
            <a:r>
              <a:rPr lang="en">
                <a:solidFill>
                  <a:srgbClr val="000000"/>
                </a:solidFill>
              </a:rPr>
              <a:t>-C</a:t>
            </a:r>
          </a:p>
          <a:p>
            <a:pPr marL="914400" lvl="1" indent="-381000" rtl="0">
              <a:spcBef>
                <a:spcPts val="0"/>
              </a:spcBef>
              <a:buClr>
                <a:srgbClr val="000000"/>
              </a:buClr>
              <a:buSzPct val="80000"/>
              <a:buFont typeface="Courier New"/>
              <a:buChar char="o"/>
            </a:pPr>
            <a:r>
              <a:rPr lang="en">
                <a:solidFill>
                  <a:srgbClr val="000000"/>
                </a:solidFill>
              </a:rPr>
              <a:t>PHP + HTML</a:t>
            </a:r>
          </a:p>
          <a:p>
            <a:pPr marL="914400" lvl="1" indent="-381000" rtl="0">
              <a:spcBef>
                <a:spcPts val="0"/>
              </a:spcBef>
              <a:buClr>
                <a:srgbClr val="000000"/>
              </a:buClr>
              <a:buSzPct val="80000"/>
              <a:buFont typeface="Courier New"/>
              <a:buChar char="o"/>
            </a:pPr>
            <a:r>
              <a:rPr lang="en">
                <a:solidFill>
                  <a:srgbClr val="000000"/>
                </a:solidFill>
              </a:rPr>
              <a:t>Final Stage</a:t>
            </a:r>
          </a:p>
          <a:p>
            <a:pPr marL="457200" lvl="0" indent="0" rtl="0">
              <a:spcBef>
                <a:spcPts val="0"/>
              </a:spcBef>
              <a:buNone/>
            </a:pPr>
            <a:endParaRPr>
              <a:solidFill>
                <a:srgbClr val="000000"/>
              </a:solidFill>
            </a:endParaRPr>
          </a:p>
        </p:txBody>
      </p:sp>
      <p:pic>
        <p:nvPicPr>
          <p:cNvPr id="6" name="Shape 89"/>
          <p:cNvPicPr preferRelativeResize="0"/>
          <p:nvPr/>
        </p:nvPicPr>
        <p:blipFill>
          <a:blip r:embed="rId3">
            <a:alphaModFix/>
          </a:blip>
          <a:stretch>
            <a:fillRect/>
          </a:stretch>
        </p:blipFill>
        <p:spPr>
          <a:xfrm>
            <a:off x="6228901" y="1063375"/>
            <a:ext cx="2186724" cy="3430987"/>
          </a:xfrm>
          <a:prstGeom prst="rect">
            <a:avLst/>
          </a:prstGeom>
          <a:noFill/>
          <a:ln>
            <a:noFill/>
          </a:ln>
        </p:spPr>
      </p:pic>
      <p:sp>
        <p:nvSpPr>
          <p:cNvPr id="7" name="Shape 107"/>
          <p:cNvSpPr/>
          <p:nvPr/>
        </p:nvSpPr>
        <p:spPr>
          <a:xfrm>
            <a:off x="6228271" y="3761117"/>
            <a:ext cx="2501660" cy="791558"/>
          </a:xfrm>
          <a:prstGeom prst="rect">
            <a:avLst/>
          </a:prstGeom>
          <a:noFill/>
          <a:ln w="19050" cap="flat">
            <a:solidFill>
              <a:srgbClr val="38761D"/>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Shape 120"/>
          <p:cNvPicPr preferRelativeResize="0"/>
          <p:nvPr/>
        </p:nvPicPr>
        <p:blipFill>
          <a:blip r:embed="rId3">
            <a:alphaModFix/>
          </a:blip>
          <a:stretch>
            <a:fillRect/>
          </a:stretch>
        </p:blipFill>
        <p:spPr>
          <a:xfrm>
            <a:off x="457200" y="1048500"/>
            <a:ext cx="3375124" cy="3891100"/>
          </a:xfrm>
          <a:prstGeom prst="rect">
            <a:avLst/>
          </a:prstGeom>
          <a:noFill/>
          <a:ln>
            <a:noFill/>
          </a:ln>
        </p:spPr>
      </p:pic>
      <p:sp>
        <p:nvSpPr>
          <p:cNvPr id="121" name="Shape 12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solidFill>
                  <a:srgbClr val="000000"/>
                </a:solidFill>
              </a:rPr>
              <a:t>Detailed Design - Grading</a:t>
            </a:r>
          </a:p>
        </p:txBody>
      </p:sp>
      <p:sp>
        <p:nvSpPr>
          <p:cNvPr id="122" name="Shape 122"/>
          <p:cNvSpPr/>
          <p:nvPr/>
        </p:nvSpPr>
        <p:spPr>
          <a:xfrm>
            <a:off x="4445025" y="1353725"/>
            <a:ext cx="4006500" cy="3232499"/>
          </a:xfrm>
          <a:prstGeom prst="ellipse">
            <a:avLst/>
          </a:prstGeom>
          <a:noFill/>
          <a:ln w="38100" cap="flat">
            <a:solidFill>
              <a:srgbClr val="0B5394"/>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23" name="Shape 123"/>
          <p:cNvSpPr txBox="1"/>
          <p:nvPr/>
        </p:nvSpPr>
        <p:spPr>
          <a:xfrm>
            <a:off x="4667575" y="1551475"/>
            <a:ext cx="3272699" cy="661799"/>
          </a:xfrm>
          <a:prstGeom prst="rect">
            <a:avLst/>
          </a:prstGeom>
          <a:noFill/>
          <a:ln>
            <a:noFill/>
          </a:ln>
        </p:spPr>
        <p:txBody>
          <a:bodyPr lIns="91425" tIns="91425" rIns="91425" bIns="91425" anchor="t" anchorCtr="0">
            <a:noAutofit/>
          </a:bodyPr>
          <a:lstStyle/>
          <a:p>
            <a:pPr lvl="0" algn="ctr" rtl="0">
              <a:spcBef>
                <a:spcPts val="0"/>
              </a:spcBef>
              <a:buNone/>
            </a:pPr>
            <a:r>
              <a:rPr lang="en">
                <a:solidFill>
                  <a:srgbClr val="073763"/>
                </a:solidFill>
              </a:rPr>
              <a:t>Complex Diagram</a:t>
            </a:r>
          </a:p>
        </p:txBody>
      </p:sp>
      <p:pic>
        <p:nvPicPr>
          <p:cNvPr id="124" name="Shape 124"/>
          <p:cNvPicPr preferRelativeResize="0"/>
          <p:nvPr/>
        </p:nvPicPr>
        <p:blipFill>
          <a:blip r:embed="rId4">
            <a:alphaModFix/>
          </a:blip>
          <a:stretch>
            <a:fillRect/>
          </a:stretch>
        </p:blipFill>
        <p:spPr>
          <a:xfrm>
            <a:off x="5140297" y="2057887"/>
            <a:ext cx="2459650" cy="1872325"/>
          </a:xfrm>
          <a:prstGeom prst="rect">
            <a:avLst/>
          </a:prstGeom>
          <a:noFill/>
          <a:ln>
            <a:noFill/>
          </a:ln>
        </p:spPr>
      </p:pic>
      <p:cxnSp>
        <p:nvCxnSpPr>
          <p:cNvPr id="125" name="Shape 125"/>
          <p:cNvCxnSpPr>
            <a:stCxn id="122" idx="2"/>
          </p:cNvCxnSpPr>
          <p:nvPr/>
        </p:nvCxnSpPr>
        <p:spPr>
          <a:xfrm flipH="1">
            <a:off x="3881025" y="2969974"/>
            <a:ext cx="564000" cy="829200"/>
          </a:xfrm>
          <a:prstGeom prst="straightConnector1">
            <a:avLst/>
          </a:prstGeom>
          <a:noFill/>
          <a:ln w="28575" cap="flat">
            <a:solidFill>
              <a:srgbClr val="0B5394"/>
            </a:solidFill>
            <a:prstDash val="solid"/>
            <a:round/>
            <a:headEnd type="none" w="lg" len="lg"/>
            <a:tailEnd type="triangle" w="lg" len="lg"/>
          </a:ln>
        </p:spPr>
      </p:cxnSp>
      <p:sp>
        <p:nvSpPr>
          <p:cNvPr id="126" name="Shape 126"/>
          <p:cNvSpPr txBox="1"/>
          <p:nvPr/>
        </p:nvSpPr>
        <p:spPr>
          <a:xfrm rot="3386040">
            <a:off x="3648997" y="1523006"/>
            <a:ext cx="1229523" cy="1534636"/>
          </a:xfrm>
          <a:prstGeom prst="rect">
            <a:avLst/>
          </a:prstGeom>
          <a:noFill/>
          <a:ln>
            <a:noFill/>
          </a:ln>
        </p:spPr>
        <p:txBody>
          <a:bodyPr lIns="91425" tIns="91425" rIns="91425" bIns="91425" anchor="ctr" anchorCtr="0">
            <a:noAutofit/>
          </a:bodyPr>
          <a:lstStyle/>
          <a:p>
            <a:pPr lvl="0" rtl="0">
              <a:spcBef>
                <a:spcPts val="0"/>
              </a:spcBef>
              <a:buNone/>
            </a:pPr>
            <a:r>
              <a:rPr lang="en">
                <a:solidFill>
                  <a:srgbClr val="073763"/>
                </a:solidFill>
              </a:rPr>
              <a:t>Simplified</a:t>
            </a:r>
          </a:p>
        </p:txBody>
      </p:sp>
      <p:cxnSp>
        <p:nvCxnSpPr>
          <p:cNvPr id="127" name="Shape 127"/>
          <p:cNvCxnSpPr>
            <a:stCxn id="122" idx="2"/>
          </p:cNvCxnSpPr>
          <p:nvPr/>
        </p:nvCxnSpPr>
        <p:spPr>
          <a:xfrm rot="10800000">
            <a:off x="3892725" y="2139274"/>
            <a:ext cx="552300" cy="830700"/>
          </a:xfrm>
          <a:prstGeom prst="straightConnector1">
            <a:avLst/>
          </a:prstGeom>
          <a:noFill/>
          <a:ln w="28575" cap="flat">
            <a:solidFill>
              <a:srgbClr val="0B5394"/>
            </a:solidFill>
            <a:prstDash val="solid"/>
            <a:round/>
            <a:headEnd type="none" w="lg" len="lg"/>
            <a:tailEnd type="triangle" w="lg" len="lg"/>
          </a:ln>
        </p:spPr>
      </p:cxn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6" name="Shape 132"/>
          <p:cNvPicPr preferRelativeResize="0"/>
          <p:nvPr/>
        </p:nvPicPr>
        <p:blipFill>
          <a:blip r:embed="rId3">
            <a:alphaModFix/>
          </a:blip>
          <a:stretch>
            <a:fillRect/>
          </a:stretch>
        </p:blipFill>
        <p:spPr>
          <a:xfrm>
            <a:off x="5690925" y="1063375"/>
            <a:ext cx="2946094" cy="3396482"/>
          </a:xfrm>
          <a:prstGeom prst="rect">
            <a:avLst/>
          </a:prstGeom>
          <a:noFill/>
          <a:ln>
            <a:noFill/>
          </a:ln>
        </p:spPr>
      </p:pic>
      <p:sp>
        <p:nvSpPr>
          <p:cNvPr id="133" name="Shape 13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solidFill>
                  <a:srgbClr val="000000"/>
                </a:solidFill>
              </a:rPr>
              <a:t>Detailed Design - Grading</a:t>
            </a:r>
          </a:p>
        </p:txBody>
      </p:sp>
      <p:sp>
        <p:nvSpPr>
          <p:cNvPr id="134" name="Shape 134"/>
          <p:cNvSpPr txBox="1">
            <a:spLocks noGrp="1"/>
          </p:cNvSpPr>
          <p:nvPr>
            <p:ph type="body" idx="1"/>
          </p:nvPr>
        </p:nvSpPr>
        <p:spPr>
          <a:xfrm>
            <a:off x="609600" y="1352550"/>
            <a:ext cx="8229600" cy="3725699"/>
          </a:xfrm>
          <a:prstGeom prst="rect">
            <a:avLst/>
          </a:prstGeom>
        </p:spPr>
        <p:txBody>
          <a:bodyPr lIns="91425" tIns="91425" rIns="91425" bIns="91425" anchor="t" anchorCtr="0">
            <a:noAutofit/>
          </a:bodyPr>
          <a:lstStyle/>
          <a:p>
            <a:pPr marL="457200" marR="0" lvl="0" indent="-419100" algn="l" rtl="0">
              <a:lnSpc>
                <a:spcPct val="100000"/>
              </a:lnSpc>
              <a:spcBef>
                <a:spcPts val="600"/>
              </a:spcBef>
              <a:spcAft>
                <a:spcPts val="0"/>
              </a:spcAft>
              <a:buClr>
                <a:srgbClr val="000000"/>
              </a:buClr>
              <a:buSzPct val="100000"/>
              <a:buFont typeface="Arial"/>
              <a:buChar char="●"/>
            </a:pPr>
            <a:r>
              <a:rPr lang="en">
                <a:solidFill>
                  <a:srgbClr val="000000"/>
                </a:solidFill>
              </a:rPr>
              <a:t>Student Submits</a:t>
            </a:r>
          </a:p>
          <a:p>
            <a:pPr marL="914400" marR="0" lvl="1" indent="-381000" algn="l" rtl="0">
              <a:lnSpc>
                <a:spcPct val="100000"/>
              </a:lnSpc>
              <a:spcBef>
                <a:spcPts val="600"/>
              </a:spcBef>
              <a:spcAft>
                <a:spcPts val="0"/>
              </a:spcAft>
              <a:buClr>
                <a:srgbClr val="000000"/>
              </a:buClr>
              <a:buSzPct val="80000"/>
              <a:buFont typeface="Courier New"/>
              <a:buChar char="o"/>
            </a:pPr>
            <a:r>
              <a:rPr lang="en">
                <a:solidFill>
                  <a:srgbClr val="000000"/>
                </a:solidFill>
              </a:rPr>
              <a:t>Custom execution inputs</a:t>
            </a:r>
          </a:p>
          <a:p>
            <a:pPr marL="914400" marR="0" lvl="1" indent="-381000" algn="l" rtl="0">
              <a:lnSpc>
                <a:spcPct val="100000"/>
              </a:lnSpc>
              <a:spcBef>
                <a:spcPts val="600"/>
              </a:spcBef>
              <a:spcAft>
                <a:spcPts val="0"/>
              </a:spcAft>
              <a:buClr>
                <a:srgbClr val="000000"/>
              </a:buClr>
              <a:buSzPct val="80000"/>
              <a:buFont typeface="Courier New"/>
              <a:buChar char="o"/>
            </a:pPr>
            <a:r>
              <a:rPr lang="en">
                <a:solidFill>
                  <a:srgbClr val="000000"/>
                </a:solidFill>
              </a:rPr>
              <a:t>Back end runs</a:t>
            </a:r>
          </a:p>
          <a:p>
            <a:pPr marL="914400" marR="0" lvl="1" indent="-381000" algn="l" rtl="0">
              <a:lnSpc>
                <a:spcPct val="100000"/>
              </a:lnSpc>
              <a:spcBef>
                <a:spcPts val="600"/>
              </a:spcBef>
              <a:spcAft>
                <a:spcPts val="0"/>
              </a:spcAft>
              <a:buClr>
                <a:srgbClr val="000000"/>
              </a:buClr>
              <a:buSzPct val="80000"/>
              <a:buFont typeface="Courier New"/>
              <a:buChar char="o"/>
            </a:pPr>
            <a:r>
              <a:rPr lang="en">
                <a:solidFill>
                  <a:srgbClr val="000000"/>
                </a:solidFill>
              </a:rPr>
              <a:t>Returns errors, outputs</a:t>
            </a:r>
          </a:p>
          <a:p>
            <a:pPr marL="914400" marR="0" lvl="1" indent="-381000" algn="l" rtl="0">
              <a:lnSpc>
                <a:spcPct val="100000"/>
              </a:lnSpc>
              <a:spcBef>
                <a:spcPts val="600"/>
              </a:spcBef>
              <a:spcAft>
                <a:spcPts val="0"/>
              </a:spcAft>
              <a:buClr>
                <a:srgbClr val="000000"/>
              </a:buClr>
              <a:buSzPct val="80000"/>
              <a:buFont typeface="Courier New"/>
              <a:buChar char="o"/>
            </a:pPr>
            <a:r>
              <a:rPr lang="en">
                <a:solidFill>
                  <a:srgbClr val="000000"/>
                </a:solidFill>
              </a:rPr>
              <a:t>Last submission is used</a:t>
            </a:r>
          </a:p>
          <a:p>
            <a:pPr marL="457200" lvl="0" indent="0" rtl="0">
              <a:spcBef>
                <a:spcPts val="0"/>
              </a:spcBef>
              <a:buNone/>
            </a:pPr>
            <a:endParaRPr>
              <a:solidFill>
                <a:srgbClr val="000000"/>
              </a:solidFill>
            </a:endParaRPr>
          </a:p>
        </p:txBody>
      </p:sp>
      <p:sp>
        <p:nvSpPr>
          <p:cNvPr id="135" name="Shape 135"/>
          <p:cNvSpPr/>
          <p:nvPr/>
        </p:nvSpPr>
        <p:spPr>
          <a:xfrm>
            <a:off x="5615796" y="970050"/>
            <a:ext cx="3183147" cy="2377500"/>
          </a:xfrm>
          <a:prstGeom prst="rect">
            <a:avLst/>
          </a:prstGeom>
          <a:noFill/>
          <a:ln w="19050" cap="flat">
            <a:solidFill>
              <a:srgbClr val="38761D"/>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6" name="Shape 132"/>
          <p:cNvPicPr preferRelativeResize="0"/>
          <p:nvPr/>
        </p:nvPicPr>
        <p:blipFill>
          <a:blip r:embed="rId3">
            <a:alphaModFix/>
          </a:blip>
          <a:stretch>
            <a:fillRect/>
          </a:stretch>
        </p:blipFill>
        <p:spPr>
          <a:xfrm>
            <a:off x="5690925" y="1063375"/>
            <a:ext cx="2946094" cy="3396482"/>
          </a:xfrm>
          <a:prstGeom prst="rect">
            <a:avLst/>
          </a:prstGeom>
          <a:noFill/>
          <a:ln>
            <a:noFill/>
          </a:ln>
        </p:spPr>
      </p:pic>
      <p:sp>
        <p:nvSpPr>
          <p:cNvPr id="141" name="Shape 14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solidFill>
                  <a:srgbClr val="000000"/>
                </a:solidFill>
              </a:rPr>
              <a:t>Detailed Design - Grading</a:t>
            </a:r>
          </a:p>
        </p:txBody>
      </p:sp>
      <p:sp>
        <p:nvSpPr>
          <p:cNvPr id="142" name="Shape 142"/>
          <p:cNvSpPr txBox="1">
            <a:spLocks noGrp="1"/>
          </p:cNvSpPr>
          <p:nvPr>
            <p:ph type="body" idx="1"/>
          </p:nvPr>
        </p:nvSpPr>
        <p:spPr>
          <a:xfrm>
            <a:off x="609600" y="1352550"/>
            <a:ext cx="49794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T.A. Grading</a:t>
            </a:r>
          </a:p>
          <a:p>
            <a:pPr marL="914400" lvl="1" indent="-381000" rtl="0">
              <a:spcBef>
                <a:spcPts val="0"/>
              </a:spcBef>
              <a:buClr>
                <a:schemeClr val="dk1"/>
              </a:buClr>
              <a:buSzPct val="100000"/>
              <a:buFont typeface="Courier New"/>
              <a:buChar char="o"/>
            </a:pPr>
            <a:r>
              <a:rPr lang="en" sz="2400"/>
              <a:t>Streamlined grading pages</a:t>
            </a:r>
          </a:p>
          <a:p>
            <a:pPr marL="914400" lvl="1" indent="-381000" rtl="0">
              <a:spcBef>
                <a:spcPts val="0"/>
              </a:spcBef>
              <a:buClr>
                <a:schemeClr val="dk1"/>
              </a:buClr>
              <a:buSzPct val="80000"/>
              <a:buFont typeface="Courier New"/>
              <a:buChar char="o"/>
            </a:pPr>
            <a:r>
              <a:rPr lang="en"/>
              <a:t>Can create new execution</a:t>
            </a:r>
          </a:p>
          <a:p>
            <a:pPr marL="914400" marR="0" lvl="1" indent="-381000" algn="l" rtl="0">
              <a:lnSpc>
                <a:spcPct val="100000"/>
              </a:lnSpc>
              <a:spcBef>
                <a:spcPts val="600"/>
              </a:spcBef>
              <a:spcAft>
                <a:spcPts val="0"/>
              </a:spcAft>
              <a:buClr>
                <a:srgbClr val="000000"/>
              </a:buClr>
              <a:buSzPct val="80000"/>
              <a:buFont typeface="Courier New"/>
              <a:buChar char="o"/>
            </a:pPr>
            <a:r>
              <a:rPr lang="en">
                <a:solidFill>
                  <a:srgbClr val="000000"/>
                </a:solidFill>
              </a:rPr>
              <a:t>Alerts when cheating detected</a:t>
            </a:r>
          </a:p>
          <a:p>
            <a:pPr marL="914400" marR="0" lvl="1" indent="-381000" algn="l" rtl="0">
              <a:lnSpc>
                <a:spcPct val="100000"/>
              </a:lnSpc>
              <a:spcBef>
                <a:spcPts val="600"/>
              </a:spcBef>
              <a:spcAft>
                <a:spcPts val="0"/>
              </a:spcAft>
              <a:buClr>
                <a:srgbClr val="000000"/>
              </a:buClr>
              <a:buSzPct val="80000"/>
              <a:buFont typeface="Courier New"/>
              <a:buChar char="o"/>
            </a:pPr>
            <a:r>
              <a:rPr lang="en">
                <a:solidFill>
                  <a:srgbClr val="000000"/>
                </a:solidFill>
              </a:rPr>
              <a:t>Notes viewable by students</a:t>
            </a:r>
          </a:p>
          <a:p>
            <a:pPr marL="914400" marR="0" lvl="1" indent="-381000" algn="l" rtl="0">
              <a:lnSpc>
                <a:spcPct val="100000"/>
              </a:lnSpc>
              <a:spcBef>
                <a:spcPts val="600"/>
              </a:spcBef>
              <a:spcAft>
                <a:spcPts val="0"/>
              </a:spcAft>
              <a:buClr>
                <a:srgbClr val="000000"/>
              </a:buClr>
              <a:buSzPct val="80000"/>
              <a:buFont typeface="Courier New"/>
              <a:buChar char="o"/>
            </a:pPr>
            <a:r>
              <a:rPr lang="en">
                <a:solidFill>
                  <a:srgbClr val="000000"/>
                </a:solidFill>
              </a:rPr>
              <a:t>Upload to Blackboard via .csv file</a:t>
            </a:r>
          </a:p>
          <a:p>
            <a:pPr marL="457200" lvl="0" indent="0" rtl="0">
              <a:spcBef>
                <a:spcPts val="0"/>
              </a:spcBef>
              <a:buNone/>
            </a:pPr>
            <a:endParaRPr>
              <a:solidFill>
                <a:srgbClr val="000000"/>
              </a:solidFill>
            </a:endParaRPr>
          </a:p>
        </p:txBody>
      </p:sp>
      <p:sp>
        <p:nvSpPr>
          <p:cNvPr id="143" name="Shape 143"/>
          <p:cNvSpPr/>
          <p:nvPr/>
        </p:nvSpPr>
        <p:spPr>
          <a:xfrm>
            <a:off x="5449461" y="3012259"/>
            <a:ext cx="3375000" cy="1513799"/>
          </a:xfrm>
          <a:prstGeom prst="rect">
            <a:avLst/>
          </a:prstGeom>
          <a:noFill/>
          <a:ln w="19050" cap="flat">
            <a:solidFill>
              <a:srgbClr val="38761D"/>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Detailed Design - Security</a:t>
            </a:r>
          </a:p>
        </p:txBody>
      </p:sp>
      <p:sp>
        <p:nvSpPr>
          <p:cNvPr id="149" name="Shape 14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a:t>Prevents stalled code using timers</a:t>
            </a:r>
          </a:p>
          <a:p>
            <a:pPr marL="457200" lvl="0" indent="-381000" rtl="0">
              <a:spcBef>
                <a:spcPts val="0"/>
              </a:spcBef>
              <a:buClr>
                <a:schemeClr val="dk1"/>
              </a:buClr>
              <a:buSzPct val="100000"/>
              <a:buFont typeface="Arial"/>
              <a:buChar char="●"/>
            </a:pPr>
            <a:r>
              <a:rPr lang="en" sz="2400"/>
              <a:t>All student code is run in a chrooted environment</a:t>
            </a:r>
          </a:p>
          <a:p>
            <a:pPr marL="914400" lvl="1" indent="-381000" rtl="0">
              <a:spcBef>
                <a:spcPts val="0"/>
              </a:spcBef>
              <a:buClr>
                <a:schemeClr val="dk1"/>
              </a:buClr>
              <a:buSzPct val="80000"/>
              <a:buFont typeface="Courier New"/>
              <a:buChar char="o"/>
            </a:pPr>
            <a:r>
              <a:rPr lang="en"/>
              <a:t>Minimal filesystem</a:t>
            </a:r>
          </a:p>
          <a:p>
            <a:pPr marL="457200" lvl="0" indent="-381000" rtl="0">
              <a:spcBef>
                <a:spcPts val="0"/>
              </a:spcBef>
              <a:buClr>
                <a:schemeClr val="dk1"/>
              </a:buClr>
              <a:buSzPct val="100000"/>
              <a:buFont typeface="Arial"/>
              <a:buChar char="●"/>
            </a:pPr>
            <a:r>
              <a:rPr lang="en" sz="2400"/>
              <a:t>The system uses a Mandatory Access Control policy</a:t>
            </a:r>
          </a:p>
          <a:p>
            <a:pPr marL="914400" lvl="1" indent="-381000" rtl="0">
              <a:spcBef>
                <a:spcPts val="0"/>
              </a:spcBef>
              <a:buClr>
                <a:schemeClr val="dk1"/>
              </a:buClr>
              <a:buSzPct val="80000"/>
              <a:buFont typeface="Courier New"/>
              <a:buChar char="o"/>
            </a:pPr>
            <a:r>
              <a:rPr lang="en"/>
              <a:t>Transparent to administrators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Detailed Design - Chroot Filesystem</a:t>
            </a:r>
          </a:p>
        </p:txBody>
      </p:sp>
      <p:sp>
        <p:nvSpPr>
          <p:cNvPr id="155" name="Shape 155"/>
          <p:cNvSpPr txBox="1">
            <a:spLocks noGrp="1"/>
          </p:cNvSpPr>
          <p:nvPr>
            <p:ph type="body" idx="1"/>
          </p:nvPr>
        </p:nvSpPr>
        <p:spPr>
          <a:xfrm>
            <a:off x="457200" y="1200150"/>
            <a:ext cx="4879199"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a:t>Adds level of system protection</a:t>
            </a:r>
          </a:p>
          <a:p>
            <a:pPr marL="457200" lvl="0" indent="-381000" rtl="0">
              <a:spcBef>
                <a:spcPts val="0"/>
              </a:spcBef>
              <a:buClr>
                <a:schemeClr val="dk1"/>
              </a:buClr>
              <a:buSzPct val="100000"/>
              <a:buFont typeface="Arial"/>
              <a:buChar char="●"/>
            </a:pPr>
            <a:r>
              <a:rPr lang="en" sz="2400"/>
              <a:t>Prevents student software from interacting with the filesystem.</a:t>
            </a:r>
          </a:p>
          <a:p>
            <a:pPr marL="914400" lvl="1" indent="-381000" rtl="0">
              <a:spcBef>
                <a:spcPts val="0"/>
              </a:spcBef>
              <a:buClr>
                <a:schemeClr val="dk1"/>
              </a:buClr>
              <a:buSzPct val="80000"/>
              <a:buFont typeface="Courier New"/>
              <a:buChar char="o"/>
            </a:pPr>
            <a:r>
              <a:rPr lang="en"/>
              <a:t>Changing system configuration</a:t>
            </a:r>
          </a:p>
          <a:p>
            <a:pPr marL="914400" lvl="1" indent="-381000" rtl="0">
              <a:spcBef>
                <a:spcPts val="0"/>
              </a:spcBef>
              <a:buClr>
                <a:schemeClr val="dk1"/>
              </a:buClr>
              <a:buSzPct val="80000"/>
              <a:buFont typeface="Courier New"/>
              <a:buChar char="o"/>
            </a:pPr>
            <a:r>
              <a:rPr lang="en"/>
              <a:t>Installing Malware</a:t>
            </a:r>
          </a:p>
          <a:p>
            <a:pPr marL="914400" lvl="1" indent="-381000" rtl="0">
              <a:spcBef>
                <a:spcPts val="0"/>
              </a:spcBef>
              <a:buClr>
                <a:schemeClr val="dk1"/>
              </a:buClr>
              <a:buSzPct val="80000"/>
              <a:buFont typeface="Courier New"/>
              <a:buChar char="o"/>
            </a:pPr>
            <a:r>
              <a:rPr lang="en"/>
              <a:t>Gathering system information</a:t>
            </a:r>
          </a:p>
        </p:txBody>
      </p:sp>
      <p:pic>
        <p:nvPicPr>
          <p:cNvPr id="156" name="Shape 156"/>
          <p:cNvPicPr preferRelativeResize="0"/>
          <p:nvPr/>
        </p:nvPicPr>
        <p:blipFill>
          <a:blip r:embed="rId3">
            <a:alphaModFix/>
          </a:blip>
          <a:stretch>
            <a:fillRect/>
          </a:stretch>
        </p:blipFill>
        <p:spPr>
          <a:xfrm>
            <a:off x="5713185" y="1249538"/>
            <a:ext cx="2973614" cy="3218946"/>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Mandatory Access Control (MAC)</a:t>
            </a:r>
          </a:p>
        </p:txBody>
      </p:sp>
      <p:sp>
        <p:nvSpPr>
          <p:cNvPr id="162" name="Shape 16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Forces permissions</a:t>
            </a:r>
          </a:p>
          <a:p>
            <a:pPr marL="914400" lvl="1" indent="-381000" rtl="0">
              <a:spcBef>
                <a:spcPts val="0"/>
              </a:spcBef>
              <a:buClr>
                <a:schemeClr val="dk1"/>
              </a:buClr>
              <a:buSzPct val="80000"/>
              <a:buFont typeface="Courier New"/>
              <a:buChar char="o"/>
            </a:pPr>
            <a:r>
              <a:rPr lang="en"/>
              <a:t>Permissions limit user access to</a:t>
            </a:r>
          </a:p>
          <a:p>
            <a:pPr marL="1371600" lvl="2" indent="-381000" rtl="0">
              <a:spcBef>
                <a:spcPts val="0"/>
              </a:spcBef>
              <a:buClr>
                <a:schemeClr val="dk1"/>
              </a:buClr>
              <a:buSzPct val="80000"/>
              <a:buFont typeface="Wingdings"/>
              <a:buChar char="§"/>
            </a:pPr>
            <a:r>
              <a:rPr lang="en"/>
              <a:t>Files</a:t>
            </a:r>
          </a:p>
          <a:p>
            <a:pPr marL="1371600" lvl="2" indent="-381000" rtl="0">
              <a:spcBef>
                <a:spcPts val="0"/>
              </a:spcBef>
              <a:buClr>
                <a:schemeClr val="dk1"/>
              </a:buClr>
              <a:buSzPct val="80000"/>
              <a:buFont typeface="Wingdings"/>
              <a:buChar char="§"/>
            </a:pPr>
            <a:r>
              <a:rPr lang="en"/>
              <a:t>System Calls</a:t>
            </a:r>
          </a:p>
          <a:p>
            <a:pPr marL="1828800" lvl="3" indent="-342900" rtl="0">
              <a:spcBef>
                <a:spcPts val="0"/>
              </a:spcBef>
              <a:buClr>
                <a:schemeClr val="dk1"/>
              </a:buClr>
              <a:buSzPct val="60000"/>
              <a:buFont typeface="Arial"/>
              <a:buChar char="●"/>
            </a:pPr>
            <a:r>
              <a:rPr lang="en"/>
              <a:t>Devices</a:t>
            </a:r>
          </a:p>
          <a:p>
            <a:pPr marL="1828800" lvl="3" indent="-342900" rtl="0">
              <a:spcBef>
                <a:spcPts val="0"/>
              </a:spcBef>
              <a:buClr>
                <a:schemeClr val="dk1"/>
              </a:buClr>
              <a:buSzPct val="60000"/>
              <a:buFont typeface="Arial"/>
              <a:buChar char="●"/>
            </a:pPr>
            <a:r>
              <a:rPr lang="en"/>
              <a:t>Shared Resources</a:t>
            </a:r>
          </a:p>
          <a:p>
            <a:pPr marL="1828800" lvl="3" indent="-342900" rtl="0">
              <a:spcBef>
                <a:spcPts val="0"/>
              </a:spcBef>
              <a:buClr>
                <a:schemeClr val="dk1"/>
              </a:buClr>
              <a:buSzPct val="60000"/>
              <a:buFont typeface="Arial"/>
              <a:buChar char="●"/>
            </a:pPr>
            <a:r>
              <a:rPr lang="en"/>
              <a:t>Network</a:t>
            </a:r>
          </a:p>
          <a:p>
            <a:pPr marL="457200" lvl="0" indent="-419100" rtl="0">
              <a:spcBef>
                <a:spcPts val="0"/>
              </a:spcBef>
              <a:buClr>
                <a:schemeClr val="dk1"/>
              </a:buClr>
              <a:buSzPct val="100000"/>
              <a:buFont typeface="Arial"/>
              <a:buChar char="●"/>
            </a:pPr>
            <a:r>
              <a:rPr lang="en"/>
              <a:t>We used SELinux for MAC</a:t>
            </a:r>
          </a:p>
          <a:p>
            <a:pPr marL="914400" lvl="1" indent="-381000" rtl="0">
              <a:spcBef>
                <a:spcPts val="0"/>
              </a:spcBef>
              <a:buClr>
                <a:schemeClr val="dk1"/>
              </a:buClr>
              <a:buSzPct val="80000"/>
              <a:buFont typeface="Courier New"/>
              <a:buChar char="o"/>
            </a:pPr>
            <a:r>
              <a:rPr lang="en"/>
              <a:t>SELinux is an implementation of MAC by NSA</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Detailed Design - SELinux</a:t>
            </a:r>
          </a:p>
        </p:txBody>
      </p:sp>
      <p:sp>
        <p:nvSpPr>
          <p:cNvPr id="168" name="Shape 168"/>
          <p:cNvSpPr txBox="1">
            <a:spLocks noGrp="1"/>
          </p:cNvSpPr>
          <p:nvPr>
            <p:ph type="body" idx="1"/>
          </p:nvPr>
        </p:nvSpPr>
        <p:spPr>
          <a:xfrm>
            <a:off x="457200" y="1200150"/>
            <a:ext cx="5648399" cy="3725699"/>
          </a:xfrm>
          <a:prstGeom prst="rect">
            <a:avLst/>
          </a:prstGeom>
        </p:spPr>
        <p:txBody>
          <a:bodyPr lIns="91425" tIns="91425" rIns="91425" bIns="91425" anchor="t" anchorCtr="0">
            <a:noAutofit/>
          </a:bodyPr>
          <a:lstStyle/>
          <a:p>
            <a:pPr marL="457200" lvl="0" indent="-374650" rtl="0">
              <a:spcBef>
                <a:spcPts val="0"/>
              </a:spcBef>
              <a:buClr>
                <a:schemeClr val="dk1"/>
              </a:buClr>
              <a:buSzPct val="100000"/>
              <a:buFont typeface="Arial"/>
              <a:buChar char="●"/>
            </a:pPr>
            <a:r>
              <a:rPr lang="en" sz="2300"/>
              <a:t>Policy is transparent to administrators.</a:t>
            </a:r>
          </a:p>
          <a:p>
            <a:pPr marL="914400" lvl="1" indent="-374650" rtl="0">
              <a:spcBef>
                <a:spcPts val="0"/>
              </a:spcBef>
              <a:buClr>
                <a:schemeClr val="dk1"/>
              </a:buClr>
              <a:buSzPct val="100000"/>
              <a:buFont typeface="Courier New"/>
              <a:buChar char="o"/>
            </a:pPr>
            <a:r>
              <a:rPr lang="en" sz="2300"/>
              <a:t>Policy should not limit administration</a:t>
            </a:r>
          </a:p>
          <a:p>
            <a:pPr marL="914400" lvl="1" indent="-374650" rtl="0">
              <a:spcBef>
                <a:spcPts val="0"/>
              </a:spcBef>
              <a:buClr>
                <a:schemeClr val="dk1"/>
              </a:buClr>
              <a:buSzPct val="100000"/>
              <a:buFont typeface="Courier New"/>
              <a:buChar char="o"/>
            </a:pPr>
            <a:r>
              <a:rPr lang="en" sz="2300"/>
              <a:t>Policy should not need modification</a:t>
            </a:r>
          </a:p>
          <a:p>
            <a:pPr marL="457200" lvl="0" indent="-374650" rtl="0">
              <a:spcBef>
                <a:spcPts val="0"/>
              </a:spcBef>
              <a:buClr>
                <a:schemeClr val="dk1"/>
              </a:buClr>
              <a:buSzPct val="100000"/>
              <a:buFont typeface="Arial"/>
              <a:buChar char="●"/>
            </a:pPr>
            <a:r>
              <a:rPr lang="en" sz="2300"/>
              <a:t>Policy is extra strict on student code executions.</a:t>
            </a:r>
          </a:p>
          <a:p>
            <a:pPr marL="914400" lvl="1" indent="-374650" rtl="0">
              <a:spcBef>
                <a:spcPts val="0"/>
              </a:spcBef>
              <a:buClr>
                <a:schemeClr val="dk1"/>
              </a:buClr>
              <a:buSzPct val="100000"/>
              <a:buFont typeface="Courier New"/>
              <a:buChar char="o"/>
            </a:pPr>
            <a:r>
              <a:rPr lang="en" sz="2300"/>
              <a:t>System calls are whitelisted</a:t>
            </a:r>
          </a:p>
          <a:p>
            <a:pPr marL="457200" lvl="0" indent="-374650" rtl="0">
              <a:spcBef>
                <a:spcPts val="0"/>
              </a:spcBef>
              <a:buClr>
                <a:schemeClr val="dk1"/>
              </a:buClr>
              <a:buSzPct val="100000"/>
              <a:buFont typeface="Arial"/>
              <a:buChar char="●"/>
            </a:pPr>
            <a:r>
              <a:rPr lang="en" sz="2300"/>
              <a:t>SELinux Aware Firewall</a:t>
            </a:r>
          </a:p>
          <a:p>
            <a:pPr marL="914400" lvl="1" indent="-374650" rtl="0">
              <a:spcBef>
                <a:spcPts val="0"/>
              </a:spcBef>
              <a:buClr>
                <a:schemeClr val="dk1"/>
              </a:buClr>
              <a:buSzPct val="100000"/>
              <a:buFont typeface="Courier New"/>
              <a:buChar char="o"/>
            </a:pPr>
            <a:r>
              <a:rPr lang="en" sz="2300"/>
              <a:t>Further limits network traffic</a:t>
            </a:r>
          </a:p>
          <a:p>
            <a:pPr>
              <a:spcBef>
                <a:spcPts val="0"/>
              </a:spcBef>
              <a:buNone/>
            </a:pPr>
            <a:endParaRPr sz="2300"/>
          </a:p>
        </p:txBody>
      </p:sp>
      <p:pic>
        <p:nvPicPr>
          <p:cNvPr id="169" name="Shape 169"/>
          <p:cNvPicPr preferRelativeResize="0"/>
          <p:nvPr/>
        </p:nvPicPr>
        <p:blipFill>
          <a:blip r:embed="rId3">
            <a:alphaModFix/>
          </a:blip>
          <a:stretch>
            <a:fillRect/>
          </a:stretch>
        </p:blipFill>
        <p:spPr>
          <a:xfrm>
            <a:off x="5981700" y="1710450"/>
            <a:ext cx="2705100" cy="270510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Problem Statement</a:t>
            </a:r>
          </a:p>
        </p:txBody>
      </p:sp>
      <p:sp>
        <p:nvSpPr>
          <p:cNvPr id="37" name="Shape 3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a:t>Cpr E 185 has weekly programming practices</a:t>
            </a:r>
          </a:p>
          <a:p>
            <a:pPr marL="457200" lvl="0" indent="-381000" rtl="0">
              <a:spcBef>
                <a:spcPts val="0"/>
              </a:spcBef>
              <a:buClr>
                <a:schemeClr val="dk1"/>
              </a:buClr>
              <a:buSzPct val="100000"/>
              <a:buFont typeface="Arial"/>
              <a:buChar char="●"/>
            </a:pPr>
            <a:r>
              <a:rPr lang="en" sz="2400"/>
              <a:t>Blackboard is a frustrating interface</a:t>
            </a:r>
          </a:p>
          <a:p>
            <a:pPr marL="914400" lvl="1" indent="-381000" rtl="0">
              <a:spcBef>
                <a:spcPts val="0"/>
              </a:spcBef>
              <a:buClr>
                <a:schemeClr val="dk1"/>
              </a:buClr>
              <a:buSzPct val="80000"/>
              <a:buFont typeface="Courier New"/>
              <a:buChar char="o"/>
            </a:pPr>
            <a:r>
              <a:rPr lang="en"/>
              <a:t>Cannot display .c or .txt files</a:t>
            </a:r>
          </a:p>
          <a:p>
            <a:pPr marL="914400" lvl="1" indent="-381000" rtl="0">
              <a:spcBef>
                <a:spcPts val="0"/>
              </a:spcBef>
              <a:buClr>
                <a:schemeClr val="dk1"/>
              </a:buClr>
              <a:buSzPct val="80000"/>
              <a:buFont typeface="Courier New"/>
              <a:buChar char="o"/>
            </a:pPr>
            <a:r>
              <a:rPr lang="en"/>
              <a:t>Downloading, compiling, and running student code is tedious</a:t>
            </a:r>
          </a:p>
          <a:p>
            <a:pPr rtl="0">
              <a:spcBef>
                <a:spcPts val="0"/>
              </a:spcBef>
              <a:buNone/>
            </a:pPr>
            <a:endParaRPr sz="2400"/>
          </a:p>
          <a:p>
            <a:pPr lvl="0">
              <a:spcBef>
                <a:spcPts val="0"/>
              </a:spcBef>
              <a:buNone/>
            </a:pPr>
            <a:endParaRPr sz="2400"/>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Front End Requirements</a:t>
            </a:r>
          </a:p>
        </p:txBody>
      </p:sp>
      <p:sp>
        <p:nvSpPr>
          <p:cNvPr id="175" name="Shape 17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300" dirty="0"/>
              <a:t>Administration (Add/Remove/Edit) </a:t>
            </a:r>
          </a:p>
          <a:p>
            <a:pPr marL="914400" lvl="1" indent="-381000" rtl="0">
              <a:spcBef>
                <a:spcPts val="0"/>
              </a:spcBef>
              <a:buClr>
                <a:schemeClr val="dk1"/>
              </a:buClr>
              <a:buSzPct val="80000"/>
              <a:buFont typeface="Courier New"/>
              <a:buChar char="o"/>
            </a:pPr>
            <a:r>
              <a:rPr lang="en" sz="2300" dirty="0"/>
              <a:t>Classes</a:t>
            </a:r>
          </a:p>
          <a:p>
            <a:pPr marL="914400" lvl="1" indent="-381000" rtl="0">
              <a:spcBef>
                <a:spcPts val="0"/>
              </a:spcBef>
              <a:buClr>
                <a:schemeClr val="dk1"/>
              </a:buClr>
              <a:buSzPct val="80000"/>
              <a:buFont typeface="Courier New"/>
              <a:buChar char="o"/>
            </a:pPr>
            <a:r>
              <a:rPr lang="en" sz="2300" dirty="0"/>
              <a:t>Instructors</a:t>
            </a:r>
          </a:p>
          <a:p>
            <a:pPr marL="457200" marR="0" lvl="0" indent="-381000" algn="l" rtl="0">
              <a:lnSpc>
                <a:spcPct val="100000"/>
              </a:lnSpc>
              <a:spcBef>
                <a:spcPts val="480"/>
              </a:spcBef>
              <a:spcAft>
                <a:spcPts val="0"/>
              </a:spcAft>
              <a:buClr>
                <a:schemeClr val="dk1"/>
              </a:buClr>
              <a:buSzPct val="100000"/>
              <a:buFont typeface="Arial"/>
              <a:buChar char="●"/>
            </a:pPr>
            <a:r>
              <a:rPr lang="en" sz="2300" dirty="0"/>
              <a:t>Instructors (Add/Remove/Edit)</a:t>
            </a:r>
          </a:p>
          <a:p>
            <a:pPr marL="914400" lvl="1" indent="-381000" rtl="0">
              <a:spcBef>
                <a:spcPts val="0"/>
              </a:spcBef>
              <a:buClr>
                <a:schemeClr val="dk1"/>
              </a:buClr>
              <a:buSzPct val="80000"/>
              <a:buFont typeface="Courier New"/>
              <a:buChar char="o"/>
            </a:pPr>
            <a:r>
              <a:rPr lang="en" sz="2300" dirty="0"/>
              <a:t>Assignments</a:t>
            </a:r>
          </a:p>
          <a:p>
            <a:pPr marL="914400" lvl="1" indent="-381000" rtl="0">
              <a:spcBef>
                <a:spcPts val="0"/>
              </a:spcBef>
              <a:buClr>
                <a:schemeClr val="dk1"/>
              </a:buClr>
              <a:buSzPct val="80000"/>
              <a:buFont typeface="Courier New"/>
              <a:buChar char="o"/>
            </a:pPr>
            <a:r>
              <a:rPr lang="en" sz="2300" dirty="0"/>
              <a:t>Students</a:t>
            </a:r>
          </a:p>
          <a:p>
            <a:pPr marL="914400" lvl="1" indent="-381000" rtl="0">
              <a:spcBef>
                <a:spcPts val="0"/>
              </a:spcBef>
              <a:buClr>
                <a:schemeClr val="dk1"/>
              </a:buClr>
              <a:buSzPct val="80000"/>
              <a:buFont typeface="Courier New"/>
              <a:buChar char="o"/>
            </a:pPr>
            <a:r>
              <a:rPr lang="en" sz="2300" dirty="0"/>
              <a:t>Submission Scores</a:t>
            </a:r>
          </a:p>
          <a:p>
            <a:pPr marL="457200" lvl="0" indent="-381000" rtl="0">
              <a:spcBef>
                <a:spcPts val="0"/>
              </a:spcBef>
              <a:buClr>
                <a:schemeClr val="dk1"/>
              </a:buClr>
              <a:buSzPct val="100000"/>
              <a:buFont typeface="Arial"/>
              <a:buChar char="●"/>
            </a:pPr>
            <a:r>
              <a:rPr lang="en" sz="2300" dirty="0"/>
              <a:t>Students </a:t>
            </a:r>
          </a:p>
          <a:p>
            <a:pPr marL="914400" lvl="1" indent="-381000" rtl="0">
              <a:spcBef>
                <a:spcPts val="0"/>
              </a:spcBef>
              <a:buClr>
                <a:schemeClr val="dk1"/>
              </a:buClr>
              <a:buSzPct val="80000"/>
              <a:buFont typeface="Courier New"/>
              <a:buChar char="o"/>
            </a:pPr>
            <a:r>
              <a:rPr lang="en" sz="2300" dirty="0"/>
              <a:t>Upload Assignments</a:t>
            </a:r>
          </a:p>
          <a:p>
            <a:pPr marL="914400" lvl="1" indent="-381000" rtl="0">
              <a:spcBef>
                <a:spcPts val="0"/>
              </a:spcBef>
              <a:buClr>
                <a:schemeClr val="dk1"/>
              </a:buClr>
              <a:buSzPct val="80000"/>
              <a:buFont typeface="Courier New"/>
              <a:buChar char="o"/>
            </a:pPr>
            <a:r>
              <a:rPr lang="en" sz="2300" dirty="0"/>
              <a:t>Check Results</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Back End: Grader Requirements</a:t>
            </a:r>
          </a:p>
        </p:txBody>
      </p:sp>
      <p:sp>
        <p:nvSpPr>
          <p:cNvPr id="181" name="Shape 18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74650" rtl="0">
              <a:lnSpc>
                <a:spcPct val="115000"/>
              </a:lnSpc>
              <a:spcBef>
                <a:spcPts val="0"/>
              </a:spcBef>
              <a:buClr>
                <a:schemeClr val="dk1"/>
              </a:buClr>
              <a:buSzPct val="100000"/>
              <a:buFont typeface="Arial"/>
              <a:buChar char="●"/>
            </a:pPr>
            <a:r>
              <a:rPr lang="en" sz="2300"/>
              <a:t>Preliminary Report</a:t>
            </a:r>
          </a:p>
          <a:p>
            <a:pPr marL="914400" lvl="1" indent="-374650" rtl="0">
              <a:lnSpc>
                <a:spcPct val="115000"/>
              </a:lnSpc>
              <a:spcBef>
                <a:spcPts val="0"/>
              </a:spcBef>
              <a:buClr>
                <a:schemeClr val="dk1"/>
              </a:buClr>
              <a:buSzPct val="100000"/>
              <a:buFont typeface="Courier New"/>
              <a:buChar char="o"/>
            </a:pPr>
            <a:r>
              <a:rPr lang="en" sz="2300"/>
              <a:t>Shows compiler errors and warnings</a:t>
            </a:r>
          </a:p>
          <a:p>
            <a:pPr marL="914400" lvl="1" indent="-374650" rtl="0">
              <a:lnSpc>
                <a:spcPct val="115000"/>
              </a:lnSpc>
              <a:spcBef>
                <a:spcPts val="0"/>
              </a:spcBef>
              <a:buClr>
                <a:schemeClr val="dk1"/>
              </a:buClr>
              <a:buSzPct val="100000"/>
              <a:buFont typeface="Courier New"/>
              <a:buChar char="o"/>
            </a:pPr>
            <a:r>
              <a:rPr lang="en" sz="2300"/>
              <a:t>Includes students custom inputs and resulting outputs</a:t>
            </a:r>
          </a:p>
          <a:p>
            <a:pPr marL="914400" lvl="1" indent="-374650" rtl="0">
              <a:lnSpc>
                <a:spcPct val="115000"/>
              </a:lnSpc>
              <a:spcBef>
                <a:spcPts val="0"/>
              </a:spcBef>
              <a:buClr>
                <a:schemeClr val="dk1"/>
              </a:buClr>
              <a:buSzPct val="100000"/>
              <a:buFont typeface="Courier New"/>
              <a:buChar char="o"/>
            </a:pPr>
            <a:r>
              <a:rPr lang="en" sz="2300"/>
              <a:t>Shows results of unit tests</a:t>
            </a:r>
          </a:p>
          <a:p>
            <a:pPr marL="457200" lvl="0" indent="-374650" rtl="0">
              <a:lnSpc>
                <a:spcPct val="115000"/>
              </a:lnSpc>
              <a:spcBef>
                <a:spcPts val="0"/>
              </a:spcBef>
              <a:buClr>
                <a:schemeClr val="dk1"/>
              </a:buClr>
              <a:buSzPct val="100000"/>
              <a:buFont typeface="Arial"/>
              <a:buChar char="●"/>
            </a:pPr>
            <a:r>
              <a:rPr lang="en" sz="2300"/>
              <a:t>Final Report </a:t>
            </a:r>
          </a:p>
          <a:p>
            <a:pPr marL="914400" lvl="1" indent="-374650" rtl="0">
              <a:lnSpc>
                <a:spcPct val="115000"/>
              </a:lnSpc>
              <a:spcBef>
                <a:spcPts val="0"/>
              </a:spcBef>
              <a:buClr>
                <a:schemeClr val="dk1"/>
              </a:buClr>
              <a:buSzPct val="100000"/>
              <a:buFont typeface="Courier New"/>
              <a:buChar char="o"/>
            </a:pPr>
            <a:r>
              <a:rPr lang="en" sz="2300"/>
              <a:t>Everything in Preliminary Report of final submission</a:t>
            </a:r>
          </a:p>
          <a:p>
            <a:pPr marL="914400" lvl="1" indent="-374650" rtl="0">
              <a:lnSpc>
                <a:spcPct val="115000"/>
              </a:lnSpc>
              <a:spcBef>
                <a:spcPts val="0"/>
              </a:spcBef>
              <a:buClr>
                <a:schemeClr val="dk1"/>
              </a:buClr>
              <a:buSzPct val="100000"/>
              <a:buFont typeface="Courier New"/>
              <a:buChar char="o"/>
            </a:pPr>
            <a:r>
              <a:rPr lang="en" sz="2300"/>
              <a:t>Include additional tests and static analysis</a:t>
            </a:r>
          </a:p>
          <a:p>
            <a:pPr marL="914400" lvl="1" indent="-374650" rtl="0">
              <a:lnSpc>
                <a:spcPct val="115000"/>
              </a:lnSpc>
              <a:spcBef>
                <a:spcPts val="0"/>
              </a:spcBef>
              <a:buClr>
                <a:schemeClr val="dk1"/>
              </a:buClr>
              <a:buSzPct val="100000"/>
              <a:buFont typeface="Courier New"/>
              <a:buChar char="o"/>
            </a:pPr>
            <a:r>
              <a:rPr lang="en" sz="2300"/>
              <a:t>Returned to student after Instructor has written grades and comments</a:t>
            </a:r>
          </a:p>
          <a:p>
            <a:pPr>
              <a:spcBef>
                <a:spcPts val="0"/>
              </a:spcBef>
              <a:buNone/>
            </a:pPr>
            <a:endParaRPr sz="2300"/>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57200" y="205975"/>
            <a:ext cx="8435400" cy="857400"/>
          </a:xfrm>
          <a:prstGeom prst="rect">
            <a:avLst/>
          </a:prstGeom>
        </p:spPr>
        <p:txBody>
          <a:bodyPr lIns="91425" tIns="91425" rIns="91425" bIns="91425" anchor="b" anchorCtr="0">
            <a:noAutofit/>
          </a:bodyPr>
          <a:lstStyle/>
          <a:p>
            <a:pPr>
              <a:spcBef>
                <a:spcPts val="0"/>
              </a:spcBef>
              <a:buNone/>
            </a:pPr>
            <a:r>
              <a:rPr lang="en" sz="3100"/>
              <a:t>Back End: Cheating Detector Requirements</a:t>
            </a:r>
          </a:p>
        </p:txBody>
      </p:sp>
      <p:sp>
        <p:nvSpPr>
          <p:cNvPr id="187" name="Shape 18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lnSpc>
                <a:spcPct val="115000"/>
              </a:lnSpc>
              <a:spcBef>
                <a:spcPts val="0"/>
              </a:spcBef>
              <a:buClr>
                <a:schemeClr val="dk1"/>
              </a:buClr>
              <a:buSzPct val="100000"/>
              <a:buFont typeface="Arial"/>
              <a:buChar char="●"/>
            </a:pPr>
            <a:r>
              <a:rPr lang="en" sz="2400"/>
              <a:t>Cheating Report</a:t>
            </a:r>
          </a:p>
          <a:p>
            <a:pPr marL="914400" lvl="1" indent="-381000" rtl="0">
              <a:lnSpc>
                <a:spcPct val="115000"/>
              </a:lnSpc>
              <a:spcBef>
                <a:spcPts val="0"/>
              </a:spcBef>
              <a:buClr>
                <a:schemeClr val="dk1"/>
              </a:buClr>
              <a:buSzPct val="80000"/>
              <a:buFont typeface="Arial"/>
              <a:buChar char="○"/>
            </a:pPr>
            <a:r>
              <a:rPr lang="en"/>
              <a:t>Displays code similarities across submissions</a:t>
            </a:r>
          </a:p>
          <a:p>
            <a:pPr marL="914400" lvl="1" indent="-381000" rtl="0">
              <a:lnSpc>
                <a:spcPct val="115000"/>
              </a:lnSpc>
              <a:spcBef>
                <a:spcPts val="0"/>
              </a:spcBef>
              <a:buClr>
                <a:schemeClr val="dk1"/>
              </a:buClr>
              <a:buSzPct val="80000"/>
              <a:buFont typeface="Arial"/>
              <a:buChar char="○"/>
            </a:pPr>
            <a:r>
              <a:rPr lang="en"/>
              <a:t>Generates a cheating confidence score</a:t>
            </a:r>
          </a:p>
          <a:p>
            <a:pPr marL="457200" lvl="0" indent="-381000" rtl="0">
              <a:lnSpc>
                <a:spcPct val="115000"/>
              </a:lnSpc>
              <a:spcBef>
                <a:spcPts val="0"/>
              </a:spcBef>
              <a:buClr>
                <a:schemeClr val="dk1"/>
              </a:buClr>
              <a:buSzPct val="100000"/>
              <a:buFont typeface="Arial"/>
              <a:buChar char="●"/>
            </a:pPr>
            <a:r>
              <a:rPr lang="en" sz="2400"/>
              <a:t>Run cheating detection algorithm on students’ final submissions</a:t>
            </a:r>
          </a:p>
          <a:p>
            <a:pPr marL="457200" lvl="0" indent="-381000" rtl="0">
              <a:lnSpc>
                <a:spcPct val="115000"/>
              </a:lnSpc>
              <a:spcBef>
                <a:spcPts val="0"/>
              </a:spcBef>
              <a:buClr>
                <a:schemeClr val="dk1"/>
              </a:buClr>
              <a:buSzPct val="100000"/>
              <a:buFont typeface="Arial"/>
              <a:buChar char="●"/>
            </a:pPr>
            <a:r>
              <a:rPr lang="en" sz="2400"/>
              <a:t>Report is viewable by Instructors if cheating is detected.</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Security Requirements</a:t>
            </a:r>
          </a:p>
        </p:txBody>
      </p:sp>
      <p:sp>
        <p:nvSpPr>
          <p:cNvPr id="193" name="Shape 19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68300" rtl="0">
              <a:lnSpc>
                <a:spcPct val="115000"/>
              </a:lnSpc>
              <a:spcBef>
                <a:spcPts val="0"/>
              </a:spcBef>
              <a:buClr>
                <a:schemeClr val="dk1"/>
              </a:buClr>
              <a:buSzPct val="100000"/>
              <a:buFont typeface="Arial"/>
              <a:buChar char="●"/>
            </a:pPr>
            <a:r>
              <a:rPr lang="en" sz="2200"/>
              <a:t>Use Mandatory Access Control to encapsulate student code.</a:t>
            </a:r>
          </a:p>
          <a:p>
            <a:pPr marL="457200" lvl="0" indent="-368300" rtl="0">
              <a:lnSpc>
                <a:spcPct val="115000"/>
              </a:lnSpc>
              <a:spcBef>
                <a:spcPts val="0"/>
              </a:spcBef>
              <a:buClr>
                <a:schemeClr val="dk1"/>
              </a:buClr>
              <a:buSzPct val="100000"/>
              <a:buFont typeface="Arial"/>
              <a:buChar char="●"/>
            </a:pPr>
            <a:r>
              <a:rPr lang="en" sz="2200"/>
              <a:t>Use a chroot environment to encapsulate student code.</a:t>
            </a:r>
          </a:p>
          <a:p>
            <a:pPr marL="457200" lvl="0" indent="-368300" rtl="0">
              <a:lnSpc>
                <a:spcPct val="115000"/>
              </a:lnSpc>
              <a:spcBef>
                <a:spcPts val="0"/>
              </a:spcBef>
              <a:buClr>
                <a:schemeClr val="dk1"/>
              </a:buClr>
              <a:buSzPct val="100000"/>
              <a:buFont typeface="Arial"/>
              <a:buChar char="●"/>
            </a:pPr>
            <a:r>
              <a:rPr lang="en" sz="2200"/>
              <a:t>Use a firewall that restricts unauthorized network communication</a:t>
            </a:r>
          </a:p>
          <a:p>
            <a:pPr marL="457200" lvl="0" indent="-368300" rtl="0">
              <a:lnSpc>
                <a:spcPct val="115000"/>
              </a:lnSpc>
              <a:spcBef>
                <a:spcPts val="0"/>
              </a:spcBef>
              <a:buClr>
                <a:schemeClr val="dk1"/>
              </a:buClr>
              <a:buSzPct val="100000"/>
              <a:buFont typeface="Arial"/>
              <a:buChar char="●"/>
            </a:pPr>
            <a:r>
              <a:rPr lang="en" sz="2200"/>
              <a:t>The student code will be allowed to execute the following </a:t>
            </a:r>
            <a:r>
              <a:rPr lang="en" sz="2200">
                <a:solidFill>
                  <a:srgbClr val="000000"/>
                </a:solidFill>
              </a:rPr>
              <a:t>system calls:</a:t>
            </a:r>
          </a:p>
          <a:p>
            <a:pPr marL="914400" lvl="1" indent="-368300" rtl="0">
              <a:lnSpc>
                <a:spcPct val="115000"/>
              </a:lnSpc>
              <a:spcBef>
                <a:spcPts val="0"/>
              </a:spcBef>
              <a:buClr>
                <a:srgbClr val="000000"/>
              </a:buClr>
              <a:buSzPct val="100000"/>
              <a:buFont typeface="Arial"/>
              <a:buChar char="○"/>
            </a:pPr>
            <a:r>
              <a:rPr lang="en" sz="2200">
                <a:solidFill>
                  <a:srgbClr val="000000"/>
                </a:solidFill>
              </a:rPr>
              <a:t>read		○  close</a:t>
            </a:r>
          </a:p>
          <a:p>
            <a:pPr marL="914400" lvl="1" indent="-368300" rtl="0">
              <a:lnSpc>
                <a:spcPct val="115000"/>
              </a:lnSpc>
              <a:spcBef>
                <a:spcPts val="0"/>
              </a:spcBef>
              <a:buClr>
                <a:srgbClr val="000000"/>
              </a:buClr>
              <a:buSzPct val="100000"/>
              <a:buFont typeface="Arial"/>
              <a:buChar char="○"/>
            </a:pPr>
            <a:r>
              <a:rPr lang="en" sz="2200">
                <a:solidFill>
                  <a:srgbClr val="000000"/>
                </a:solidFill>
              </a:rPr>
              <a:t>write		○  open</a:t>
            </a:r>
          </a:p>
          <a:p>
            <a:pPr marL="914400" lvl="1" indent="-368300" rtl="0">
              <a:lnSpc>
                <a:spcPct val="115000"/>
              </a:lnSpc>
              <a:spcBef>
                <a:spcPts val="0"/>
              </a:spcBef>
              <a:buClr>
                <a:srgbClr val="000000"/>
              </a:buClr>
              <a:buSzPct val="100000"/>
              <a:buFont typeface="Arial"/>
              <a:buChar char="○"/>
            </a:pPr>
            <a:r>
              <a:rPr lang="en" sz="2200">
                <a:solidFill>
                  <a:srgbClr val="000000"/>
                </a:solidFill>
              </a:rPr>
              <a:t>create </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Integration Requirements</a:t>
            </a:r>
          </a:p>
        </p:txBody>
      </p:sp>
      <p:sp>
        <p:nvSpPr>
          <p:cNvPr id="199" name="Shape 19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lnSpc>
                <a:spcPct val="115000"/>
              </a:lnSpc>
              <a:spcBef>
                <a:spcPts val="0"/>
              </a:spcBef>
              <a:buClr>
                <a:schemeClr val="dk1"/>
              </a:buClr>
              <a:buSzPct val="100000"/>
              <a:buFont typeface="Arial"/>
              <a:buChar char="●"/>
            </a:pPr>
            <a:r>
              <a:rPr lang="en" sz="2400" dirty="0"/>
              <a:t>Web server executes the grader</a:t>
            </a:r>
          </a:p>
          <a:p>
            <a:pPr marL="457200" lvl="0" indent="-381000" rtl="0">
              <a:lnSpc>
                <a:spcPct val="115000"/>
              </a:lnSpc>
              <a:spcBef>
                <a:spcPts val="0"/>
              </a:spcBef>
              <a:buClr>
                <a:schemeClr val="dk1"/>
              </a:buClr>
              <a:buSzPct val="100000"/>
              <a:buFont typeface="Arial"/>
              <a:buChar char="●"/>
            </a:pPr>
            <a:r>
              <a:rPr lang="en" sz="2400" dirty="0"/>
              <a:t>Grader returns its output to the web server via stdout</a:t>
            </a:r>
          </a:p>
          <a:p>
            <a:pPr marL="457200" lvl="0" indent="-381000" rtl="0">
              <a:lnSpc>
                <a:spcPct val="115000"/>
              </a:lnSpc>
              <a:spcBef>
                <a:spcPts val="0"/>
              </a:spcBef>
              <a:buClr>
                <a:schemeClr val="dk1"/>
              </a:buClr>
              <a:buSzPct val="100000"/>
              <a:buFont typeface="Arial"/>
              <a:buChar char="●"/>
            </a:pPr>
            <a:r>
              <a:rPr lang="en" sz="2400" dirty="0"/>
              <a:t>Web server stores grader results in database</a:t>
            </a:r>
          </a:p>
          <a:p>
            <a:pPr marL="457200" lvl="0" indent="-381000" rtl="0">
              <a:lnSpc>
                <a:spcPct val="115000"/>
              </a:lnSpc>
              <a:spcBef>
                <a:spcPts val="0"/>
              </a:spcBef>
              <a:buClr>
                <a:schemeClr val="dk1"/>
              </a:buClr>
              <a:buSzPct val="100000"/>
              <a:buFont typeface="Arial"/>
              <a:buChar char="●"/>
            </a:pPr>
            <a:r>
              <a:rPr lang="en" sz="2400" dirty="0"/>
              <a:t>Blackboard integration is handled manually via .csv</a:t>
            </a:r>
          </a:p>
        </p:txBody>
      </p:sp>
      <p:pic>
        <p:nvPicPr>
          <p:cNvPr id="1027" name="Picture 3"/>
          <p:cNvPicPr>
            <a:picLocks noChangeAspect="1" noChangeArrowheads="1"/>
          </p:cNvPicPr>
          <p:nvPr/>
        </p:nvPicPr>
        <p:blipFill>
          <a:blip r:embed="rId3"/>
          <a:srcRect/>
          <a:stretch>
            <a:fillRect/>
          </a:stretch>
        </p:blipFill>
        <p:spPr bwMode="auto">
          <a:xfrm>
            <a:off x="2607423" y="3071745"/>
            <a:ext cx="3413813" cy="1763631"/>
          </a:xfrm>
          <a:prstGeom prst="rect">
            <a:avLst/>
          </a:prstGeom>
          <a:noFill/>
          <a:ln w="9525">
            <a:noFill/>
            <a:miter lim="800000"/>
            <a:headEnd/>
            <a:tailEnd/>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Non-functional Requirements</a:t>
            </a:r>
          </a:p>
        </p:txBody>
      </p:sp>
      <p:sp>
        <p:nvSpPr>
          <p:cNvPr id="205" name="Shape 20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42900" rtl="0">
              <a:lnSpc>
                <a:spcPct val="138000"/>
              </a:lnSpc>
              <a:spcBef>
                <a:spcPts val="0"/>
              </a:spcBef>
              <a:buClr>
                <a:schemeClr val="dk1"/>
              </a:buClr>
              <a:buSzPct val="100000"/>
              <a:buFont typeface="Arial"/>
              <a:buChar char="●"/>
            </a:pPr>
            <a:r>
              <a:rPr lang="en" sz="1800"/>
              <a:t>Streamline the process: make grading as intuitive as possible</a:t>
            </a:r>
          </a:p>
          <a:p>
            <a:pPr marL="457200" lvl="0" indent="-342900" rtl="0">
              <a:lnSpc>
                <a:spcPct val="138000"/>
              </a:lnSpc>
              <a:spcBef>
                <a:spcPts val="0"/>
              </a:spcBef>
              <a:buClr>
                <a:schemeClr val="dk1"/>
              </a:buClr>
              <a:buSzPct val="100000"/>
              <a:buFont typeface="Arial"/>
              <a:buChar char="●"/>
            </a:pPr>
            <a:r>
              <a:rPr lang="en" sz="1800"/>
              <a:t>Mandatory Access Control will be transparent to system administrators</a:t>
            </a:r>
          </a:p>
          <a:p>
            <a:pPr marL="457200" lvl="0" indent="-342900" rtl="0">
              <a:lnSpc>
                <a:spcPct val="138000"/>
              </a:lnSpc>
              <a:spcBef>
                <a:spcPts val="0"/>
              </a:spcBef>
              <a:buClr>
                <a:schemeClr val="dk1"/>
              </a:buClr>
              <a:buSzPct val="100000"/>
              <a:buFont typeface="Arial"/>
              <a:buChar char="●"/>
            </a:pPr>
            <a:r>
              <a:rPr lang="en" sz="1800"/>
              <a:t>All external dependencies will be verified to be secure and reliable</a:t>
            </a:r>
          </a:p>
          <a:p>
            <a:pPr marL="914400" lvl="1" indent="-342900" rtl="0">
              <a:lnSpc>
                <a:spcPct val="138000"/>
              </a:lnSpc>
              <a:spcBef>
                <a:spcPts val="0"/>
              </a:spcBef>
              <a:buClr>
                <a:schemeClr val="dk1"/>
              </a:buClr>
              <a:buSzPct val="100000"/>
              <a:buFont typeface="Courier New"/>
              <a:buChar char="o"/>
            </a:pPr>
            <a:r>
              <a:rPr lang="en" sz="1800"/>
              <a:t>Shibboleth</a:t>
            </a:r>
          </a:p>
          <a:p>
            <a:pPr marL="914400" lvl="1" indent="-342900" rtl="0">
              <a:lnSpc>
                <a:spcPct val="138000"/>
              </a:lnSpc>
              <a:spcBef>
                <a:spcPts val="0"/>
              </a:spcBef>
              <a:buClr>
                <a:schemeClr val="dk1"/>
              </a:buClr>
              <a:buSzPct val="100000"/>
              <a:buFont typeface="Courier New"/>
              <a:buChar char="o"/>
            </a:pPr>
            <a:r>
              <a:rPr lang="en" sz="1800"/>
              <a:t>Zend plugins</a:t>
            </a:r>
          </a:p>
          <a:p>
            <a:pPr marL="914400" lvl="1" indent="-342900" rtl="0">
              <a:lnSpc>
                <a:spcPct val="138000"/>
              </a:lnSpc>
              <a:spcBef>
                <a:spcPts val="0"/>
              </a:spcBef>
              <a:buClr>
                <a:schemeClr val="dk1"/>
              </a:buClr>
              <a:buSzPct val="100000"/>
              <a:buFont typeface="Courier New"/>
              <a:buChar char="o"/>
            </a:pPr>
            <a:r>
              <a:rPr lang="en" sz="1800"/>
              <a:t>Runtime libraries</a:t>
            </a:r>
          </a:p>
          <a:p>
            <a:pPr marL="457200" lvl="0" indent="-342900" rtl="0">
              <a:lnSpc>
                <a:spcPct val="138000"/>
              </a:lnSpc>
              <a:spcBef>
                <a:spcPts val="0"/>
              </a:spcBef>
              <a:buClr>
                <a:schemeClr val="dk1"/>
              </a:buClr>
              <a:buSzPct val="100000"/>
              <a:buFont typeface="Arial"/>
              <a:buChar char="●"/>
            </a:pPr>
            <a:r>
              <a:rPr lang="en" sz="1800"/>
              <a:t>Maintainable</a:t>
            </a:r>
          </a:p>
          <a:p>
            <a:pPr marL="457200" lvl="0" indent="-342900" rtl="0">
              <a:lnSpc>
                <a:spcPct val="138000"/>
              </a:lnSpc>
              <a:spcBef>
                <a:spcPts val="0"/>
              </a:spcBef>
              <a:buClr>
                <a:schemeClr val="dk1"/>
              </a:buClr>
              <a:buSzPct val="100000"/>
              <a:buFont typeface="Arial"/>
              <a:buChar char="●"/>
            </a:pPr>
            <a:r>
              <a:rPr lang="en" sz="1800"/>
              <a:t>Extreme care taken when handling student information</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Test Plan - Front End</a:t>
            </a:r>
          </a:p>
        </p:txBody>
      </p:sp>
      <p:sp>
        <p:nvSpPr>
          <p:cNvPr id="211" name="Shape 21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a:t>Manual testing for individual components</a:t>
            </a:r>
          </a:p>
          <a:p>
            <a:pPr marL="457200" lvl="0" indent="-381000" rtl="0">
              <a:spcBef>
                <a:spcPts val="0"/>
              </a:spcBef>
              <a:buClr>
                <a:schemeClr val="dk1"/>
              </a:buClr>
              <a:buSzPct val="100000"/>
              <a:buFont typeface="Arial"/>
              <a:buChar char="●"/>
            </a:pPr>
            <a:r>
              <a:rPr lang="en" sz="2400"/>
              <a:t>Alpha testing using a small group of students and single instructor</a:t>
            </a:r>
          </a:p>
          <a:p>
            <a:pPr marL="457200" lvl="0" indent="-381000" rtl="0">
              <a:spcBef>
                <a:spcPts val="0"/>
              </a:spcBef>
              <a:buClr>
                <a:schemeClr val="dk1"/>
              </a:buClr>
              <a:buSzPct val="100000"/>
              <a:buFont typeface="Arial"/>
              <a:buChar char="●"/>
            </a:pPr>
            <a:r>
              <a:rPr lang="en" sz="2400"/>
              <a:t>Beta testing using a larger volume of students and multiple instructors</a:t>
            </a:r>
          </a:p>
          <a:p>
            <a:pPr lvl="0" rtl="0">
              <a:spcBef>
                <a:spcPts val="0"/>
              </a:spcBef>
              <a:buNone/>
            </a:pPr>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Test Plan - Backend</a:t>
            </a:r>
          </a:p>
        </p:txBody>
      </p:sp>
      <p:sp>
        <p:nvSpPr>
          <p:cNvPr id="217" name="Shape 21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a:t>All backend modules (Grader, Cheating detection) are unit tested with Google Tests.</a:t>
            </a:r>
          </a:p>
          <a:p>
            <a:pPr marL="457200" lvl="0" indent="-381000">
              <a:spcBef>
                <a:spcPts val="0"/>
              </a:spcBef>
              <a:buClr>
                <a:schemeClr val="dk1"/>
              </a:buClr>
              <a:buSzPct val="100000"/>
              <a:buFont typeface="Arial"/>
              <a:buChar char="●"/>
            </a:pPr>
            <a:r>
              <a:rPr lang="en" sz="2400"/>
              <a:t>The SELinux Policy and security encapsulation are tested manually.</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Current status and Future Plans</a:t>
            </a:r>
          </a:p>
        </p:txBody>
      </p:sp>
      <p:pic>
        <p:nvPicPr>
          <p:cNvPr id="223" name="Shape 223"/>
          <p:cNvPicPr preferRelativeResize="0"/>
          <p:nvPr/>
        </p:nvPicPr>
        <p:blipFill>
          <a:blip r:embed="rId3">
            <a:alphaModFix/>
          </a:blip>
          <a:stretch>
            <a:fillRect/>
          </a:stretch>
        </p:blipFill>
        <p:spPr>
          <a:xfrm>
            <a:off x="544350" y="1566250"/>
            <a:ext cx="8142449" cy="2870725"/>
          </a:xfrm>
          <a:prstGeom prst="rect">
            <a:avLst/>
          </a:prstGeom>
          <a:noFill/>
          <a:ln>
            <a:noFill/>
          </a:ln>
        </p:spPr>
      </p:pic>
      <p:cxnSp>
        <p:nvCxnSpPr>
          <p:cNvPr id="224" name="Shape 224"/>
          <p:cNvCxnSpPr/>
          <p:nvPr/>
        </p:nvCxnSpPr>
        <p:spPr>
          <a:xfrm flipH="1">
            <a:off x="4094374" y="1691950"/>
            <a:ext cx="11400" cy="2052900"/>
          </a:xfrm>
          <a:prstGeom prst="straightConnector1">
            <a:avLst/>
          </a:prstGeom>
          <a:noFill/>
          <a:ln w="19050" cap="flat">
            <a:solidFill>
              <a:schemeClr val="dk2"/>
            </a:solidFill>
            <a:prstDash val="solid"/>
            <a:round/>
            <a:headEnd type="none" w="lg" len="lg"/>
            <a:tailEnd type="none" w="lg" len="lg"/>
          </a:ln>
        </p:spPr>
      </p:cxnSp>
      <p:sp>
        <p:nvSpPr>
          <p:cNvPr id="225" name="Shape 225"/>
          <p:cNvSpPr txBox="1"/>
          <p:nvPr/>
        </p:nvSpPr>
        <p:spPr>
          <a:xfrm>
            <a:off x="4105775" y="1691950"/>
            <a:ext cx="6497099" cy="758100"/>
          </a:xfrm>
          <a:prstGeom prst="rect">
            <a:avLst/>
          </a:prstGeom>
          <a:noFill/>
          <a:ln>
            <a:noFill/>
          </a:ln>
        </p:spPr>
        <p:txBody>
          <a:bodyPr lIns="91425" tIns="91425" rIns="91425" bIns="91425" anchor="t" anchorCtr="0">
            <a:noAutofit/>
          </a:bodyPr>
          <a:lstStyle/>
          <a:p>
            <a:pPr lvl="0" rtl="0">
              <a:spcBef>
                <a:spcPts val="0"/>
              </a:spcBef>
              <a:buNone/>
            </a:pPr>
            <a:r>
              <a:rPr lang="en"/>
              <a:t>Current Status</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57200" y="2143053"/>
            <a:ext cx="8229600" cy="857400"/>
          </a:xfrm>
          <a:prstGeom prst="rect">
            <a:avLst/>
          </a:prstGeom>
        </p:spPr>
        <p:txBody>
          <a:bodyPr lIns="91425" tIns="91425" rIns="91425" bIns="91425" anchor="b" anchorCtr="0">
            <a:noAutofit/>
          </a:bodyPr>
          <a:lstStyle/>
          <a:p>
            <a:pPr algn="ctr">
              <a:spcBef>
                <a:spcPts val="0"/>
              </a:spcBef>
              <a:buNone/>
            </a:pPr>
            <a:r>
              <a:rPr lang="en"/>
              <a:t>Questions?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Solution Overview</a:t>
            </a:r>
          </a:p>
        </p:txBody>
      </p:sp>
      <p:sp>
        <p:nvSpPr>
          <p:cNvPr id="43" name="Shape 4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0" lvl="0" indent="0" algn="ctr" rtl="0">
              <a:spcBef>
                <a:spcPts val="0"/>
              </a:spcBef>
              <a:buNone/>
            </a:pPr>
            <a:r>
              <a:rPr lang="en" sz="2400" b="1" u="sng"/>
              <a:t>The goal of COGS: Streamline the grading process</a:t>
            </a:r>
          </a:p>
          <a:p>
            <a:pPr marL="457200" lvl="0" indent="-381000" rtl="0">
              <a:spcBef>
                <a:spcPts val="0"/>
              </a:spcBef>
              <a:buClr>
                <a:schemeClr val="dk1"/>
              </a:buClr>
              <a:buSzPct val="100000"/>
              <a:buFont typeface="Arial"/>
              <a:buChar char="●"/>
            </a:pPr>
            <a:r>
              <a:rPr lang="en" sz="2400"/>
              <a:t>Features</a:t>
            </a:r>
          </a:p>
          <a:p>
            <a:pPr marL="914400" lvl="1" indent="-381000" rtl="0">
              <a:spcBef>
                <a:spcPts val="0"/>
              </a:spcBef>
              <a:buClr>
                <a:schemeClr val="dk1"/>
              </a:buClr>
              <a:buSzPct val="80000"/>
              <a:buFont typeface="Courier New"/>
              <a:buChar char="o"/>
            </a:pPr>
            <a:r>
              <a:rPr lang="en"/>
              <a:t>Intuitive Assignment creation</a:t>
            </a:r>
          </a:p>
          <a:p>
            <a:pPr marL="914400" lvl="1" indent="-381000" rtl="0">
              <a:spcBef>
                <a:spcPts val="0"/>
              </a:spcBef>
              <a:buClr>
                <a:schemeClr val="dk1"/>
              </a:buClr>
              <a:buSzPct val="80000"/>
              <a:buFont typeface="Courier New"/>
              <a:buChar char="o"/>
            </a:pPr>
            <a:r>
              <a:rPr lang="en"/>
              <a:t>Easy student submission</a:t>
            </a:r>
          </a:p>
          <a:p>
            <a:pPr marL="914400" lvl="1" indent="-381000" rtl="0">
              <a:spcBef>
                <a:spcPts val="0"/>
              </a:spcBef>
              <a:buClr>
                <a:schemeClr val="dk1"/>
              </a:buClr>
              <a:buSzPct val="80000"/>
              <a:buFont typeface="Courier New"/>
              <a:buChar char="o"/>
            </a:pPr>
            <a:r>
              <a:rPr lang="en"/>
              <a:t>Secure compiler</a:t>
            </a:r>
          </a:p>
          <a:p>
            <a:pPr marL="914400" lvl="1" indent="-381000" rtl="0">
              <a:spcBef>
                <a:spcPts val="0"/>
              </a:spcBef>
              <a:buClr>
                <a:schemeClr val="dk1"/>
              </a:buClr>
              <a:buSzPct val="80000"/>
              <a:buFont typeface="Courier New"/>
              <a:buChar char="o"/>
            </a:pPr>
            <a:r>
              <a:rPr lang="en"/>
              <a:t>Automatic testing</a:t>
            </a:r>
          </a:p>
          <a:p>
            <a:pPr marL="914400" lvl="1" indent="-381000" rtl="0">
              <a:spcBef>
                <a:spcPts val="0"/>
              </a:spcBef>
              <a:buClr>
                <a:schemeClr val="dk1"/>
              </a:buClr>
              <a:buSzPct val="80000"/>
              <a:buFont typeface="Courier New"/>
              <a:buChar char="o"/>
            </a:pPr>
            <a:r>
              <a:rPr lang="en"/>
              <a:t>Cheating detection</a:t>
            </a:r>
          </a:p>
          <a:p>
            <a:pPr marL="914400" lvl="1" indent="-381000" rtl="0">
              <a:spcBef>
                <a:spcPts val="0"/>
              </a:spcBef>
              <a:buClr>
                <a:schemeClr val="dk1"/>
              </a:buClr>
              <a:buSzPct val="80000"/>
              <a:buFont typeface="Courier New"/>
              <a:buChar char="o"/>
            </a:pPr>
            <a:r>
              <a:rPr lang="en"/>
              <a:t>Streamlined grading</a:t>
            </a:r>
          </a:p>
          <a:p>
            <a:pPr marL="914400" marR="0" lvl="1" indent="-381000" algn="l" rtl="0">
              <a:lnSpc>
                <a:spcPct val="100000"/>
              </a:lnSpc>
              <a:spcBef>
                <a:spcPts val="480"/>
              </a:spcBef>
              <a:spcAft>
                <a:spcPts val="0"/>
              </a:spcAft>
              <a:buClr>
                <a:schemeClr val="dk1"/>
              </a:buClr>
              <a:buSzPct val="100000"/>
              <a:buFont typeface="Courier New"/>
              <a:buChar char="o"/>
            </a:pPr>
            <a:r>
              <a:rPr lang="en" sz="2400"/>
              <a:t>Blackboard Integration</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pic>
        <p:nvPicPr>
          <p:cNvPr id="50" name="Shape 50"/>
          <p:cNvPicPr preferRelativeResize="0"/>
          <p:nvPr/>
        </p:nvPicPr>
        <p:blipFill>
          <a:blip r:embed="rId3">
            <a:alphaModFix/>
          </a:blip>
          <a:stretch>
            <a:fillRect/>
          </a:stretch>
        </p:blipFill>
        <p:spPr>
          <a:xfrm>
            <a:off x="1886387" y="1200150"/>
            <a:ext cx="5014745" cy="3478437"/>
          </a:xfrm>
          <a:prstGeom prst="rect">
            <a:avLst/>
          </a:prstGeom>
          <a:noFill/>
          <a:ln>
            <a:noFill/>
          </a:ln>
        </p:spPr>
      </p:pic>
      <p:sp>
        <p:nvSpPr>
          <p:cNvPr id="48" name="Shape 4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Conceptual Sketch</a:t>
            </a:r>
          </a:p>
        </p:txBody>
      </p:sp>
      <p:sp>
        <p:nvSpPr>
          <p:cNvPr id="49" name="Shape 4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a:t>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Resources and Risks</a:t>
            </a:r>
          </a:p>
        </p:txBody>
      </p:sp>
      <p:sp>
        <p:nvSpPr>
          <p:cNvPr id="56" name="Shape 5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Resources:</a:t>
            </a:r>
          </a:p>
          <a:p>
            <a:pPr marL="914400" lvl="1" indent="-381000" rtl="0">
              <a:spcBef>
                <a:spcPts val="0"/>
              </a:spcBef>
              <a:buClr>
                <a:schemeClr val="dk1"/>
              </a:buClr>
              <a:buSzPct val="80000"/>
              <a:buFont typeface="Courier New"/>
              <a:buChar char="o"/>
            </a:pPr>
            <a:r>
              <a:rPr lang="en"/>
              <a:t>Virtual Machine Server</a:t>
            </a:r>
          </a:p>
          <a:p>
            <a:pPr marL="457200" lvl="0" indent="0" rtl="0">
              <a:spcBef>
                <a:spcPts val="0"/>
              </a:spcBef>
              <a:buNone/>
            </a:pPr>
            <a:endParaRPr/>
          </a:p>
          <a:p>
            <a:pPr marL="457200" lvl="0" indent="-419100" rtl="0">
              <a:spcBef>
                <a:spcPts val="0"/>
              </a:spcBef>
              <a:buClr>
                <a:schemeClr val="dk1"/>
              </a:buClr>
              <a:buSzPct val="100000"/>
              <a:buFont typeface="Arial"/>
              <a:buChar char="●"/>
            </a:pPr>
            <a:r>
              <a:rPr lang="en"/>
              <a:t>Risks:</a:t>
            </a:r>
          </a:p>
          <a:p>
            <a:pPr marL="914400" lvl="1" indent="-381000" rtl="0">
              <a:spcBef>
                <a:spcPts val="0"/>
              </a:spcBef>
              <a:buClr>
                <a:schemeClr val="dk1"/>
              </a:buClr>
              <a:buSzPct val="80000"/>
              <a:buFont typeface="Courier New"/>
              <a:buChar char="o"/>
            </a:pPr>
            <a:r>
              <a:rPr lang="en"/>
              <a:t>Security</a:t>
            </a:r>
          </a:p>
          <a:p>
            <a:pPr marL="914400" lvl="1" indent="-381000" rtl="0">
              <a:spcBef>
                <a:spcPts val="0"/>
              </a:spcBef>
              <a:buClr>
                <a:schemeClr val="dk1"/>
              </a:buClr>
              <a:buSzPct val="80000"/>
              <a:buFont typeface="Courier New"/>
              <a:buChar char="o"/>
            </a:pPr>
            <a:r>
              <a:rPr lang="en"/>
              <a:t>Hosting student data</a:t>
            </a:r>
          </a:p>
          <a:p>
            <a:pPr marL="914400" lvl="1" indent="-381000">
              <a:spcBef>
                <a:spcPts val="0"/>
              </a:spcBef>
              <a:buClr>
                <a:schemeClr val="dk1"/>
              </a:buClr>
              <a:buSzPct val="80000"/>
              <a:buFont typeface="Courier New"/>
              <a:buChar char="o"/>
            </a:pPr>
            <a:r>
              <a:rPr lang="en"/>
              <a:t>Blackboard interfacing</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4" name="Shape 64"/>
          <p:cNvPicPr preferRelativeResize="0"/>
          <p:nvPr/>
        </p:nvPicPr>
        <p:blipFill rotWithShape="1">
          <a:blip r:embed="rId3">
            <a:alphaModFix/>
          </a:blip>
          <a:srcRect l="6116" t="21977" r="11673" b="16770"/>
          <a:stretch/>
        </p:blipFill>
        <p:spPr>
          <a:xfrm>
            <a:off x="4823325" y="2626417"/>
            <a:ext cx="3215176" cy="1765533"/>
          </a:xfrm>
          <a:prstGeom prst="rect">
            <a:avLst/>
          </a:prstGeom>
          <a:noFill/>
          <a:ln>
            <a:noFill/>
          </a:ln>
        </p:spPr>
      </p:pic>
      <p:sp>
        <p:nvSpPr>
          <p:cNvPr id="61" name="Shape 6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Project Divisions</a:t>
            </a:r>
          </a:p>
        </p:txBody>
      </p:sp>
      <p:sp>
        <p:nvSpPr>
          <p:cNvPr id="62" name="Shape 6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dirty="0"/>
              <a:t>Web Team</a:t>
            </a:r>
          </a:p>
          <a:p>
            <a:pPr marL="914400" lvl="1" indent="-317500" rtl="0">
              <a:spcBef>
                <a:spcPts val="0"/>
              </a:spcBef>
              <a:buClr>
                <a:schemeClr val="dk1"/>
              </a:buClr>
              <a:buSzPct val="100000"/>
              <a:buFont typeface="Courier New"/>
              <a:buChar char="o"/>
            </a:pPr>
            <a:r>
              <a:rPr lang="en" sz="1400" dirty="0"/>
              <a:t>Zend Framework</a:t>
            </a:r>
          </a:p>
          <a:p>
            <a:pPr marL="914400" lvl="1" indent="-317500" rtl="0">
              <a:spcBef>
                <a:spcPts val="0"/>
              </a:spcBef>
              <a:buClr>
                <a:schemeClr val="dk1"/>
              </a:buClr>
              <a:buSzPct val="100000"/>
              <a:buFont typeface="Courier New"/>
              <a:buChar char="o"/>
            </a:pPr>
            <a:r>
              <a:rPr lang="en" sz="1400" dirty="0"/>
              <a:t>User Interface</a:t>
            </a:r>
          </a:p>
          <a:p>
            <a:pPr marL="914400" lvl="1" indent="-317500" rtl="0">
              <a:spcBef>
                <a:spcPts val="0"/>
              </a:spcBef>
              <a:buClr>
                <a:schemeClr val="dk1"/>
              </a:buClr>
              <a:buSzPct val="100000"/>
              <a:buFont typeface="Courier New"/>
              <a:buChar char="o"/>
            </a:pPr>
            <a:r>
              <a:rPr lang="en" sz="1400" dirty="0"/>
              <a:t>Blackboard Interfacing</a:t>
            </a:r>
          </a:p>
          <a:p>
            <a:pPr marL="914400" lvl="1" indent="-317500" rtl="0">
              <a:spcBef>
                <a:spcPts val="0"/>
              </a:spcBef>
              <a:buClr>
                <a:schemeClr val="dk1"/>
              </a:buClr>
              <a:buSzPct val="100000"/>
              <a:buFont typeface="Courier New"/>
              <a:buChar char="o"/>
            </a:pPr>
            <a:r>
              <a:rPr lang="en" sz="1400" dirty="0"/>
              <a:t>Database Communication</a:t>
            </a:r>
          </a:p>
          <a:p>
            <a:pPr marL="914400" lvl="1" indent="-317500" rtl="0">
              <a:spcBef>
                <a:spcPts val="0"/>
              </a:spcBef>
              <a:buClr>
                <a:schemeClr val="dk1"/>
              </a:buClr>
              <a:buSzPct val="100000"/>
              <a:buFont typeface="Courier New"/>
              <a:buChar char="o"/>
            </a:pPr>
            <a:r>
              <a:rPr lang="en" sz="1400" dirty="0"/>
              <a:t>Members</a:t>
            </a:r>
          </a:p>
          <a:p>
            <a:pPr marL="1371600" lvl="2" indent="-304800" rtl="0">
              <a:spcBef>
                <a:spcPts val="0"/>
              </a:spcBef>
              <a:buClr>
                <a:schemeClr val="dk1"/>
              </a:buClr>
              <a:buSzPct val="100000"/>
              <a:buFont typeface="Wingdings"/>
              <a:buChar char="§"/>
            </a:pPr>
            <a:r>
              <a:rPr lang="en" sz="1200" dirty="0" smtClean="0"/>
              <a:t>Forrest Scott</a:t>
            </a:r>
          </a:p>
          <a:p>
            <a:pPr marL="1371600" lvl="2" indent="-304800" rtl="0">
              <a:spcBef>
                <a:spcPts val="0"/>
              </a:spcBef>
              <a:buClr>
                <a:schemeClr val="dk1"/>
              </a:buClr>
              <a:buSzPct val="100000"/>
              <a:buFont typeface="Wingdings"/>
              <a:buChar char="§"/>
            </a:pPr>
            <a:r>
              <a:rPr lang="en" sz="1200" dirty="0" smtClean="0"/>
              <a:t>Katie Widen</a:t>
            </a:r>
          </a:p>
          <a:p>
            <a:pPr marL="1371600" lvl="2" indent="-304800" rtl="0">
              <a:spcBef>
                <a:spcPts val="0"/>
              </a:spcBef>
              <a:buClr>
                <a:schemeClr val="dk1"/>
              </a:buClr>
              <a:buSzPct val="100000"/>
              <a:buFont typeface="Wingdings"/>
              <a:buChar char="§"/>
            </a:pPr>
            <a:r>
              <a:rPr lang="en" sz="1200" dirty="0" smtClean="0"/>
              <a:t>Daniel McDonough</a:t>
            </a:r>
          </a:p>
          <a:p>
            <a:pPr marL="457200" lvl="0" indent="-381000" rtl="0">
              <a:spcBef>
                <a:spcPts val="0"/>
              </a:spcBef>
              <a:buClr>
                <a:schemeClr val="dk1"/>
              </a:buClr>
              <a:buSzPct val="100000"/>
              <a:buFont typeface="Arial"/>
              <a:buChar char="●"/>
            </a:pPr>
            <a:r>
              <a:rPr lang="en" sz="2400" dirty="0" smtClean="0"/>
              <a:t>Systems </a:t>
            </a:r>
            <a:r>
              <a:rPr lang="en" sz="2400" dirty="0"/>
              <a:t>Team</a:t>
            </a:r>
          </a:p>
          <a:p>
            <a:pPr marL="914400" lvl="1" indent="-317500" rtl="0">
              <a:spcBef>
                <a:spcPts val="0"/>
              </a:spcBef>
              <a:buClr>
                <a:schemeClr val="dk1"/>
              </a:buClr>
              <a:buSzPct val="100000"/>
              <a:buFont typeface="Courier New"/>
              <a:buChar char="o"/>
            </a:pPr>
            <a:r>
              <a:rPr lang="en" sz="1400" dirty="0"/>
              <a:t>Grader</a:t>
            </a:r>
          </a:p>
          <a:p>
            <a:pPr marL="914400" lvl="1" indent="-317500" rtl="0">
              <a:spcBef>
                <a:spcPts val="0"/>
              </a:spcBef>
              <a:buClr>
                <a:schemeClr val="dk1"/>
              </a:buClr>
              <a:buSzPct val="100000"/>
              <a:buFont typeface="Courier New"/>
              <a:buChar char="o"/>
            </a:pPr>
            <a:r>
              <a:rPr lang="en" sz="1400" dirty="0" smtClean="0"/>
              <a:t>Authentication/Security</a:t>
            </a:r>
          </a:p>
          <a:p>
            <a:pPr marL="914400" lvl="1" indent="-317500" rtl="0">
              <a:spcBef>
                <a:spcPts val="0"/>
              </a:spcBef>
              <a:buClr>
                <a:schemeClr val="dk1"/>
              </a:buClr>
              <a:buSzPct val="100000"/>
              <a:buFont typeface="Courier New"/>
              <a:buChar char="o"/>
            </a:pPr>
            <a:r>
              <a:rPr lang="en" sz="1400" dirty="0" smtClean="0"/>
              <a:t>Cheating Detection</a:t>
            </a:r>
          </a:p>
          <a:p>
            <a:pPr marL="914400" lvl="1" indent="-317500">
              <a:buFont typeface="Courier New"/>
              <a:buChar char="o"/>
            </a:pPr>
            <a:r>
              <a:rPr lang="en" sz="1400" dirty="0" smtClean="0"/>
              <a:t>Members</a:t>
            </a:r>
          </a:p>
          <a:p>
            <a:pPr marL="1371600" lvl="2" indent="-304800">
              <a:buFont typeface="Wingdings"/>
              <a:buChar char="§"/>
            </a:pPr>
            <a:r>
              <a:rPr lang="en" sz="1200" dirty="0" smtClean="0"/>
              <a:t>Zachary Lones</a:t>
            </a:r>
          </a:p>
          <a:p>
            <a:pPr marL="1371600" lvl="2" indent="-304800">
              <a:buFont typeface="Wingdings"/>
              <a:buChar char="§"/>
            </a:pPr>
            <a:r>
              <a:rPr lang="en" sz="1200" dirty="0" smtClean="0"/>
              <a:t>Daniel Riechers</a:t>
            </a:r>
          </a:p>
          <a:p>
            <a:pPr marL="914400" lvl="1" indent="-317500">
              <a:buFont typeface="Courier New"/>
              <a:buChar char="o"/>
            </a:pPr>
            <a:endParaRPr lang="en" sz="1400" dirty="0" smtClean="0"/>
          </a:p>
          <a:p>
            <a:pPr marL="914400" lvl="1" indent="-317500">
              <a:buFont typeface="Courier New"/>
              <a:buChar char="o"/>
            </a:pPr>
            <a:endParaRPr lang="en" sz="1400" dirty="0" smtClean="0"/>
          </a:p>
          <a:p>
            <a:pPr marL="914400" lvl="2" indent="-317500">
              <a:buFont typeface="Courier New"/>
              <a:buChar char="o"/>
            </a:pPr>
            <a:endParaRPr lang="en" sz="1400" dirty="0" smtClean="0"/>
          </a:p>
          <a:p>
            <a:pPr marL="914400" lvl="1" indent="-317500" rtl="0">
              <a:spcBef>
                <a:spcPts val="0"/>
              </a:spcBef>
              <a:buClr>
                <a:schemeClr val="dk1"/>
              </a:buClr>
              <a:buSzPct val="100000"/>
              <a:buFont typeface="Courier New"/>
              <a:buChar char="o"/>
            </a:pPr>
            <a:endParaRPr lang="en" sz="1400" dirty="0" smtClean="0"/>
          </a:p>
          <a:p>
            <a:pPr marL="457200" lvl="0" indent="0" rtl="0">
              <a:spcBef>
                <a:spcPts val="0"/>
              </a:spcBef>
              <a:buNone/>
            </a:pPr>
            <a:endParaRPr dirty="0"/>
          </a:p>
        </p:txBody>
      </p:sp>
      <p:pic>
        <p:nvPicPr>
          <p:cNvPr id="63" name="Shape 63"/>
          <p:cNvPicPr preferRelativeResize="0"/>
          <p:nvPr/>
        </p:nvPicPr>
        <p:blipFill rotWithShape="1">
          <a:blip r:embed="rId4">
            <a:alphaModFix/>
          </a:blip>
          <a:srcRect l="13070" t="20779" r="7228" b="14243"/>
          <a:stretch/>
        </p:blipFill>
        <p:spPr>
          <a:xfrm>
            <a:off x="4806073" y="459525"/>
            <a:ext cx="3215173" cy="196537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Detailed Design - Front End</a:t>
            </a:r>
          </a:p>
        </p:txBody>
      </p:sp>
      <p:sp>
        <p:nvSpPr>
          <p:cNvPr id="70" name="Shape 7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Zend Framework</a:t>
            </a:r>
          </a:p>
          <a:p>
            <a:pPr marL="914400" lvl="1" indent="-381000" rtl="0">
              <a:spcBef>
                <a:spcPts val="0"/>
              </a:spcBef>
              <a:buClr>
                <a:schemeClr val="dk1"/>
              </a:buClr>
              <a:buSzPct val="80000"/>
              <a:buFont typeface="Courier New"/>
              <a:buChar char="o"/>
            </a:pPr>
            <a:r>
              <a:rPr lang="en"/>
              <a:t>Open Source</a:t>
            </a:r>
          </a:p>
          <a:p>
            <a:pPr marL="914400" lvl="1" indent="-381000" rtl="0">
              <a:spcBef>
                <a:spcPts val="0"/>
              </a:spcBef>
              <a:buClr>
                <a:schemeClr val="dk1"/>
              </a:buClr>
              <a:buSzPct val="80000"/>
              <a:buFont typeface="Courier New"/>
              <a:buChar char="o"/>
            </a:pPr>
            <a:r>
              <a:rPr lang="en"/>
              <a:t>Object Oriented</a:t>
            </a:r>
          </a:p>
          <a:p>
            <a:pPr marL="914400" lvl="1" indent="-381000" rtl="0">
              <a:spcBef>
                <a:spcPts val="0"/>
              </a:spcBef>
              <a:buClr>
                <a:schemeClr val="dk1"/>
              </a:buClr>
              <a:buSzPct val="80000"/>
              <a:buFont typeface="Courier New"/>
              <a:buChar char="o"/>
            </a:pPr>
            <a:r>
              <a:rPr lang="en"/>
              <a:t>MVC structure</a:t>
            </a:r>
          </a:p>
          <a:p>
            <a:pPr marL="914400" lvl="1" indent="-381000" rtl="0">
              <a:spcBef>
                <a:spcPts val="0"/>
              </a:spcBef>
              <a:buClr>
                <a:schemeClr val="dk1"/>
              </a:buClr>
              <a:buSzPct val="80000"/>
              <a:buFont typeface="Courier New"/>
              <a:buChar char="o"/>
            </a:pPr>
            <a:r>
              <a:rPr lang="en"/>
              <a:t>Modular</a:t>
            </a:r>
          </a:p>
          <a:p>
            <a:pPr marL="914400" lvl="1" indent="-381000" rtl="0">
              <a:spcBef>
                <a:spcPts val="0"/>
              </a:spcBef>
              <a:buClr>
                <a:schemeClr val="dk1"/>
              </a:buClr>
              <a:buSzPct val="80000"/>
              <a:buFont typeface="Courier New"/>
              <a:buChar char="o"/>
            </a:pPr>
            <a:r>
              <a:rPr lang="en"/>
              <a:t>Secure</a:t>
            </a:r>
          </a:p>
          <a:p>
            <a:pPr marL="914400" lvl="1" indent="-381000" rtl="0">
              <a:spcBef>
                <a:spcPts val="0"/>
              </a:spcBef>
              <a:buClr>
                <a:schemeClr val="dk1"/>
              </a:buClr>
              <a:buSzPct val="80000"/>
              <a:buFont typeface="Courier New"/>
              <a:buChar char="o"/>
            </a:pPr>
            <a:r>
              <a:rPr lang="en"/>
              <a:t>High Performance</a:t>
            </a:r>
          </a:p>
        </p:txBody>
      </p:sp>
      <p:pic>
        <p:nvPicPr>
          <p:cNvPr id="71" name="Shape 71"/>
          <p:cNvPicPr preferRelativeResize="0"/>
          <p:nvPr/>
        </p:nvPicPr>
        <p:blipFill>
          <a:blip r:embed="rId3">
            <a:alphaModFix/>
          </a:blip>
          <a:stretch>
            <a:fillRect/>
          </a:stretch>
        </p:blipFill>
        <p:spPr>
          <a:xfrm>
            <a:off x="5074925" y="1412725"/>
            <a:ext cx="2785426" cy="1492124"/>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solidFill>
                  <a:srgbClr val="000000"/>
                </a:solidFill>
              </a:rPr>
              <a:t>Detailed Design - Front End</a:t>
            </a:r>
          </a:p>
        </p:txBody>
      </p:sp>
      <p:pic>
        <p:nvPicPr>
          <p:cNvPr id="77" name="Shape 77"/>
          <p:cNvPicPr preferRelativeResize="0"/>
          <p:nvPr/>
        </p:nvPicPr>
        <p:blipFill>
          <a:blip r:embed="rId3">
            <a:alphaModFix/>
          </a:blip>
          <a:stretch>
            <a:fillRect/>
          </a:stretch>
        </p:blipFill>
        <p:spPr>
          <a:xfrm>
            <a:off x="5136862" y="1933802"/>
            <a:ext cx="2430325" cy="2294500"/>
          </a:xfrm>
          <a:prstGeom prst="rect">
            <a:avLst/>
          </a:prstGeom>
          <a:noFill/>
          <a:ln>
            <a:noFill/>
          </a:ln>
        </p:spPr>
      </p:pic>
      <p:pic>
        <p:nvPicPr>
          <p:cNvPr id="78" name="Shape 78"/>
          <p:cNvPicPr preferRelativeResize="0"/>
          <p:nvPr/>
        </p:nvPicPr>
        <p:blipFill>
          <a:blip r:embed="rId4">
            <a:alphaModFix/>
          </a:blip>
          <a:stretch>
            <a:fillRect/>
          </a:stretch>
        </p:blipFill>
        <p:spPr>
          <a:xfrm>
            <a:off x="879900" y="1063375"/>
            <a:ext cx="2430325" cy="3813199"/>
          </a:xfrm>
          <a:prstGeom prst="rect">
            <a:avLst/>
          </a:prstGeom>
          <a:noFill/>
          <a:ln>
            <a:noFill/>
          </a:ln>
        </p:spPr>
      </p:pic>
      <p:sp>
        <p:nvSpPr>
          <p:cNvPr id="79" name="Shape 79"/>
          <p:cNvSpPr/>
          <p:nvPr/>
        </p:nvSpPr>
        <p:spPr>
          <a:xfrm>
            <a:off x="4348775" y="1401800"/>
            <a:ext cx="4006500" cy="3232499"/>
          </a:xfrm>
          <a:prstGeom prst="ellipse">
            <a:avLst/>
          </a:prstGeom>
          <a:noFill/>
          <a:ln w="38100" cap="flat">
            <a:solidFill>
              <a:srgbClr val="0B5394"/>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80" name="Shape 80"/>
          <p:cNvCxnSpPr>
            <a:stCxn id="79" idx="2"/>
          </p:cNvCxnSpPr>
          <p:nvPr/>
        </p:nvCxnSpPr>
        <p:spPr>
          <a:xfrm rot="10800000">
            <a:off x="3422375" y="1305649"/>
            <a:ext cx="926400" cy="1712400"/>
          </a:xfrm>
          <a:prstGeom prst="straightConnector1">
            <a:avLst/>
          </a:prstGeom>
          <a:noFill/>
          <a:ln w="28575" cap="flat">
            <a:solidFill>
              <a:srgbClr val="0B5394"/>
            </a:solidFill>
            <a:prstDash val="solid"/>
            <a:round/>
            <a:headEnd type="none" w="lg" len="lg"/>
            <a:tailEnd type="triangle" w="lg" len="lg"/>
          </a:ln>
        </p:spPr>
      </p:cxnSp>
      <p:cxnSp>
        <p:nvCxnSpPr>
          <p:cNvPr id="81" name="Shape 81"/>
          <p:cNvCxnSpPr>
            <a:stCxn id="79" idx="2"/>
          </p:cNvCxnSpPr>
          <p:nvPr/>
        </p:nvCxnSpPr>
        <p:spPr>
          <a:xfrm flipH="1">
            <a:off x="3349775" y="3018049"/>
            <a:ext cx="999000" cy="1572300"/>
          </a:xfrm>
          <a:prstGeom prst="straightConnector1">
            <a:avLst/>
          </a:prstGeom>
          <a:noFill/>
          <a:ln w="28575" cap="flat">
            <a:solidFill>
              <a:srgbClr val="0B5394"/>
            </a:solidFill>
            <a:prstDash val="solid"/>
            <a:round/>
            <a:headEnd type="none" w="lg" len="lg"/>
            <a:tailEnd type="triangle" w="lg" len="lg"/>
          </a:ln>
        </p:spPr>
      </p:cxnSp>
      <p:sp>
        <p:nvSpPr>
          <p:cNvPr id="82" name="Shape 82"/>
          <p:cNvSpPr txBox="1"/>
          <p:nvPr/>
        </p:nvSpPr>
        <p:spPr>
          <a:xfrm>
            <a:off x="4667575" y="1551475"/>
            <a:ext cx="3272699" cy="661799"/>
          </a:xfrm>
          <a:prstGeom prst="rect">
            <a:avLst/>
          </a:prstGeom>
          <a:noFill/>
          <a:ln>
            <a:noFill/>
          </a:ln>
        </p:spPr>
        <p:txBody>
          <a:bodyPr lIns="91425" tIns="91425" rIns="91425" bIns="91425" anchor="t" anchorCtr="0">
            <a:noAutofit/>
          </a:bodyPr>
          <a:lstStyle/>
          <a:p>
            <a:pPr algn="ctr">
              <a:spcBef>
                <a:spcPts val="0"/>
              </a:spcBef>
              <a:buNone/>
            </a:pPr>
            <a:r>
              <a:rPr lang="en">
                <a:solidFill>
                  <a:srgbClr val="073763"/>
                </a:solidFill>
              </a:rPr>
              <a:t>Complex Diagram</a:t>
            </a:r>
          </a:p>
        </p:txBody>
      </p:sp>
      <p:sp>
        <p:nvSpPr>
          <p:cNvPr id="83" name="Shape 83"/>
          <p:cNvSpPr txBox="1"/>
          <p:nvPr/>
        </p:nvSpPr>
        <p:spPr>
          <a:xfrm rot="3787803">
            <a:off x="2974051" y="2032883"/>
            <a:ext cx="3000219" cy="1534590"/>
          </a:xfrm>
          <a:prstGeom prst="rect">
            <a:avLst/>
          </a:prstGeom>
          <a:noFill/>
          <a:ln>
            <a:noFill/>
          </a:ln>
        </p:spPr>
        <p:txBody>
          <a:bodyPr lIns="91425" tIns="91425" rIns="91425" bIns="91425" anchor="ctr" anchorCtr="0">
            <a:noAutofit/>
          </a:bodyPr>
          <a:lstStyle/>
          <a:p>
            <a:pPr lvl="0" rtl="0">
              <a:spcBef>
                <a:spcPts val="0"/>
              </a:spcBef>
              <a:buNone/>
            </a:pPr>
            <a:r>
              <a:rPr lang="en">
                <a:solidFill>
                  <a:srgbClr val="073763"/>
                </a:solidFill>
              </a:rPr>
              <a:t>Simplified</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solidFill>
                  <a:srgbClr val="000000"/>
                </a:solidFill>
              </a:rPr>
              <a:t>Detailed Design - Front End</a:t>
            </a:r>
          </a:p>
        </p:txBody>
      </p:sp>
      <p:sp>
        <p:nvSpPr>
          <p:cNvPr id="90" name="Shape 90"/>
          <p:cNvSpPr txBox="1">
            <a:spLocks noGrp="1"/>
          </p:cNvSpPr>
          <p:nvPr>
            <p:ph type="body" idx="1"/>
          </p:nvPr>
        </p:nvSpPr>
        <p:spPr>
          <a:xfrm>
            <a:off x="609600" y="1352550"/>
            <a:ext cx="8229600" cy="3725699"/>
          </a:xfrm>
          <a:prstGeom prst="rect">
            <a:avLst/>
          </a:prstGeom>
        </p:spPr>
        <p:txBody>
          <a:bodyPr lIns="91425" tIns="91425" rIns="91425" bIns="91425" anchor="t" anchorCtr="0">
            <a:noAutofit/>
          </a:bodyPr>
          <a:lstStyle/>
          <a:p>
            <a:pPr marL="457200" lvl="0" indent="-419100" rtl="0">
              <a:spcBef>
                <a:spcPts val="0"/>
              </a:spcBef>
              <a:buClr>
                <a:srgbClr val="000000"/>
              </a:buClr>
              <a:buSzPct val="100000"/>
              <a:buFont typeface="Arial"/>
              <a:buChar char="●"/>
            </a:pPr>
            <a:r>
              <a:rPr lang="en">
                <a:solidFill>
                  <a:srgbClr val="000000"/>
                </a:solidFill>
              </a:rPr>
              <a:t>Zend Autoloader</a:t>
            </a:r>
          </a:p>
          <a:p>
            <a:pPr marL="914400" lvl="1" indent="-381000" rtl="0">
              <a:spcBef>
                <a:spcPts val="0"/>
              </a:spcBef>
              <a:buClr>
                <a:srgbClr val="000000"/>
              </a:buClr>
              <a:buSzPct val="80000"/>
              <a:buFont typeface="Courier New"/>
              <a:buChar char="o"/>
            </a:pPr>
            <a:r>
              <a:rPr lang="en">
                <a:solidFill>
                  <a:srgbClr val="000000"/>
                </a:solidFill>
              </a:rPr>
              <a:t>Resource Loading</a:t>
            </a:r>
          </a:p>
          <a:p>
            <a:pPr marL="914400" lvl="1" indent="-381000" rtl="0">
              <a:spcBef>
                <a:spcPts val="0"/>
              </a:spcBef>
              <a:buClr>
                <a:srgbClr val="000000"/>
              </a:buClr>
              <a:buSzPct val="80000"/>
              <a:buFont typeface="Courier New"/>
              <a:buChar char="o"/>
            </a:pPr>
            <a:r>
              <a:rPr lang="en">
                <a:solidFill>
                  <a:srgbClr val="000000"/>
                </a:solidFill>
              </a:rPr>
              <a:t>Object Building</a:t>
            </a:r>
          </a:p>
          <a:p>
            <a:pPr marL="914400" lvl="1" indent="-381000" rtl="0">
              <a:spcBef>
                <a:spcPts val="0"/>
              </a:spcBef>
              <a:buClr>
                <a:srgbClr val="000000"/>
              </a:buClr>
              <a:buSzPct val="80000"/>
              <a:buFont typeface="Courier New"/>
              <a:buChar char="o"/>
            </a:pPr>
            <a:r>
              <a:rPr lang="en">
                <a:solidFill>
                  <a:srgbClr val="000000"/>
                </a:solidFill>
              </a:rPr>
              <a:t>Security</a:t>
            </a:r>
          </a:p>
          <a:p>
            <a:pPr marL="914400" lvl="1" indent="-381000" rtl="0">
              <a:spcBef>
                <a:spcPts val="0"/>
              </a:spcBef>
              <a:buClr>
                <a:srgbClr val="000000"/>
              </a:buClr>
              <a:buSzPct val="80000"/>
              <a:buFont typeface="Courier New"/>
              <a:buChar char="o"/>
            </a:pPr>
            <a:r>
              <a:rPr lang="en">
                <a:solidFill>
                  <a:srgbClr val="000000"/>
                </a:solidFill>
              </a:rPr>
              <a:t>Configurable Routes</a:t>
            </a:r>
          </a:p>
        </p:txBody>
      </p:sp>
      <p:pic>
        <p:nvPicPr>
          <p:cNvPr id="6" name="Shape 89"/>
          <p:cNvPicPr preferRelativeResize="0"/>
          <p:nvPr/>
        </p:nvPicPr>
        <p:blipFill>
          <a:blip r:embed="rId3">
            <a:alphaModFix/>
          </a:blip>
          <a:stretch>
            <a:fillRect/>
          </a:stretch>
        </p:blipFill>
        <p:spPr>
          <a:xfrm>
            <a:off x="6228901" y="1063375"/>
            <a:ext cx="2186724" cy="3430987"/>
          </a:xfrm>
          <a:prstGeom prst="rect">
            <a:avLst/>
          </a:prstGeom>
          <a:noFill/>
          <a:ln>
            <a:noFill/>
          </a:ln>
        </p:spPr>
      </p:pic>
      <p:sp>
        <p:nvSpPr>
          <p:cNvPr id="91" name="Shape 91"/>
          <p:cNvSpPr/>
          <p:nvPr/>
        </p:nvSpPr>
        <p:spPr>
          <a:xfrm>
            <a:off x="6012610" y="970251"/>
            <a:ext cx="2656937" cy="1522783"/>
          </a:xfrm>
          <a:prstGeom prst="rect">
            <a:avLst/>
          </a:prstGeom>
          <a:noFill/>
          <a:ln w="19050" cap="flat">
            <a:solidFill>
              <a:srgbClr val="38761D"/>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897</Words>
  <Application>Microsoft Office PowerPoint</Application>
  <PresentationFormat>On-screen Show (16:9)</PresentationFormat>
  <Paragraphs>199</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simple-light</vt:lpstr>
      <vt:lpstr>Central Online Grading System COGS</vt:lpstr>
      <vt:lpstr>Problem Statement</vt:lpstr>
      <vt:lpstr>Solution Overview</vt:lpstr>
      <vt:lpstr>Conceptual Sketch</vt:lpstr>
      <vt:lpstr>Resources and Risks</vt:lpstr>
      <vt:lpstr>Project Divisions</vt:lpstr>
      <vt:lpstr>Detailed Design - Front End</vt:lpstr>
      <vt:lpstr>Detailed Design - Front End</vt:lpstr>
      <vt:lpstr>Detailed Design - Front End</vt:lpstr>
      <vt:lpstr>Detailed Design - Front End</vt:lpstr>
      <vt:lpstr>Detailed Design - Front End</vt:lpstr>
      <vt:lpstr>Detailed Design - Front End</vt:lpstr>
      <vt:lpstr>Detailed Design - Grading</vt:lpstr>
      <vt:lpstr>Detailed Design - Grading</vt:lpstr>
      <vt:lpstr>Detailed Design - Grading</vt:lpstr>
      <vt:lpstr>Detailed Design - Security</vt:lpstr>
      <vt:lpstr>Detailed Design - Chroot Filesystem</vt:lpstr>
      <vt:lpstr>Mandatory Access Control (MAC)</vt:lpstr>
      <vt:lpstr>Detailed Design - SELinux</vt:lpstr>
      <vt:lpstr>Front End Requirements</vt:lpstr>
      <vt:lpstr>Back End: Grader Requirements</vt:lpstr>
      <vt:lpstr>Back End: Cheating Detector Requirements</vt:lpstr>
      <vt:lpstr>Security Requirements</vt:lpstr>
      <vt:lpstr>Integration Requirements</vt:lpstr>
      <vt:lpstr>Non-functional Requirements</vt:lpstr>
      <vt:lpstr>Test Plan - Front End</vt:lpstr>
      <vt:lpstr>Test Plan - Backend</vt:lpstr>
      <vt:lpstr>Current status and Future Plans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Online Grading System COGS</dc:title>
  <dc:creator>admin</dc:creator>
  <cp:lastModifiedBy>admin</cp:lastModifiedBy>
  <cp:revision>5</cp:revision>
  <dcterms:modified xsi:type="dcterms:W3CDTF">2015-04-28T17:36:36Z</dcterms:modified>
</cp:coreProperties>
</file>